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289" r:id="rId3"/>
    <p:sldId id="332" r:id="rId4"/>
    <p:sldId id="290" r:id="rId5"/>
    <p:sldId id="297" r:id="rId6"/>
    <p:sldId id="298" r:id="rId7"/>
    <p:sldId id="291" r:id="rId8"/>
    <p:sldId id="306" r:id="rId9"/>
    <p:sldId id="325" r:id="rId10"/>
    <p:sldId id="330" r:id="rId11"/>
    <p:sldId id="328" r:id="rId12"/>
    <p:sldId id="331" r:id="rId13"/>
    <p:sldId id="333" r:id="rId14"/>
    <p:sldId id="334" r:id="rId15"/>
    <p:sldId id="329" r:id="rId16"/>
    <p:sldId id="326" r:id="rId17"/>
    <p:sldId id="294" r:id="rId18"/>
    <p:sldId id="295" r:id="rId19"/>
    <p:sldId id="296" r:id="rId20"/>
    <p:sldId id="299" r:id="rId21"/>
    <p:sldId id="301" r:id="rId22"/>
    <p:sldId id="304" r:id="rId23"/>
    <p:sldId id="305" r:id="rId24"/>
    <p:sldId id="303" r:id="rId25"/>
    <p:sldId id="302" r:id="rId26"/>
    <p:sldId id="307" r:id="rId27"/>
    <p:sldId id="310" r:id="rId28"/>
    <p:sldId id="308" r:id="rId29"/>
    <p:sldId id="309" r:id="rId30"/>
    <p:sldId id="312" r:id="rId31"/>
    <p:sldId id="311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4" r:id="rId42"/>
    <p:sldId id="322" r:id="rId43"/>
    <p:sldId id="327" r:id="rId4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7"/>
    <p:restoredTop sz="94740"/>
  </p:normalViewPr>
  <p:slideViewPr>
    <p:cSldViewPr snapToGrid="0" snapToObjects="1">
      <p:cViewPr varScale="1">
        <p:scale>
          <a:sx n="153" d="100"/>
          <a:sy n="153" d="100"/>
        </p:scale>
        <p:origin x="18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arman%27s_rank_correlation_coefficien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0475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rojecteuclid.org/euclid.ss/100921372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undberg/shap" TargetMode="External"/><Relationship Id="rId2" Type="http://schemas.openxmlformats.org/officeDocument/2006/relationships/hyperlink" Target="https://explained.ai/rf-importance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random-forest-importances/blob/master/README.m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ndex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ndex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5810339/how-are-feature-importances-in-randomforestclassifier-determine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bmcbioinformatics.biomedcentral.com/articles/10.1186/1471-2105-9-30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047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mages/cancer_corr.sv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en.wikipedia.org/wiki/Multicollinear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f-importance/images/cancer_dep.svg" TargetMode="Externa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book.explained.ai/first-tast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tadive.net/interpreting-random-forest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dc/behavioral-risk-factor-surveillance-syste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lbook.explained.ai/bulldozer-feateng.htm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lbook.explained.ai/first-tast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pubmed.ncbi.nlm.nih.gov/27563488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Feature importance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Which features are the most predictive or have most impact?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BB4D-0CC8-6F48-AD9D-1C935053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is typically model-specific!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5765B-6F29-FD48-B6F1-B9F3BCE1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method applied to same data can yield different </a:t>
            </a:r>
            <a:r>
              <a:rPr lang="en-US" dirty="0" err="1"/>
              <a:t>importances</a:t>
            </a:r>
            <a:r>
              <a:rPr lang="en-US" dirty="0"/>
              <a:t>; here's SHAP on Boston but different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477AE-100B-924E-9F75-12B8DE98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2926567"/>
            <a:ext cx="11353800" cy="25873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719F2C-AA8B-2D44-A951-E36732AEC257}"/>
              </a:ext>
            </a:extLst>
          </p:cNvPr>
          <p:cNvCxnSpPr>
            <a:cxnSpLocks/>
          </p:cNvCxnSpPr>
          <p:nvPr/>
        </p:nvCxnSpPr>
        <p:spPr>
          <a:xfrm>
            <a:off x="8567530" y="3528391"/>
            <a:ext cx="437322" cy="23853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BEABFB-17B9-5641-999F-B26B224F65B4}"/>
              </a:ext>
            </a:extLst>
          </p:cNvPr>
          <p:cNvCxnSpPr>
            <a:cxnSpLocks/>
          </p:cNvCxnSpPr>
          <p:nvPr/>
        </p:nvCxnSpPr>
        <p:spPr>
          <a:xfrm flipV="1">
            <a:off x="8567530" y="3528391"/>
            <a:ext cx="437322" cy="23853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9E97-46B9-0945-8054-6C303B76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C3473-95B3-7E4A-B315-E01004107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985E-0029-8940-B697-C1031DA0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directly from the data: Spearman's rank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C89DF-9CDA-324F-B452-113116B52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technique for regression is to rank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features by their Spearman's rank correlation [1] with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(doesn't assume linear relationship)</a:t>
                </a:r>
              </a:p>
              <a:p>
                <a:r>
                  <a:rPr lang="en-US" dirty="0"/>
                  <a:t>The feature with largest coefficient is most important</a:t>
                </a:r>
              </a:p>
              <a:p>
                <a:r>
                  <a:rPr lang="en-US" dirty="0"/>
                  <a:t>Measures </a:t>
                </a:r>
                <a:r>
                  <a:rPr lang="en-US" i="1" dirty="0"/>
                  <a:t>single-feature importance</a:t>
                </a:r>
                <a:r>
                  <a:rPr lang="en-US" dirty="0"/>
                  <a:t> and works well for independent features, but not good for codependent features</a:t>
                </a:r>
              </a:p>
              <a:p>
                <a:r>
                  <a:rPr lang="en-US" dirty="0"/>
                  <a:t>Groups of features with similar relationships to the response variable receive the same or similar ranks, even though just one should be considered important</a:t>
                </a:r>
              </a:p>
              <a:p>
                <a:r>
                  <a:rPr lang="en-US" dirty="0"/>
                  <a:t>Seems inappropriate for categorical variables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C89DF-9CDA-324F-B452-113116B52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780495A-D34A-1D4A-9DBE-F23689B8A78A}"/>
              </a:ext>
            </a:extLst>
          </p:cNvPr>
          <p:cNvSpPr txBox="1"/>
          <p:nvPr/>
        </p:nvSpPr>
        <p:spPr>
          <a:xfrm>
            <a:off x="0" y="6492875"/>
            <a:ext cx="6271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3"/>
              </a:rPr>
              <a:t>https://en.wikipedia.org/wiki/Spearman%27s_rank_correlation_coefficient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211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438E-99F5-8D4F-8B18-F0C348BC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directly from the data: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C4141-B835-874F-865D-94ED10EBE9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Principle component analysis (PCA) operates on just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explanatory matrix; limited to linear relationships and "most variance" is not always the same as "most important"</a:t>
                </a:r>
              </a:p>
              <a:p>
                <a:r>
                  <a:rPr lang="en-US" dirty="0"/>
                  <a:t>PCA transforms data into a new space characterized by eigenvectors of X and identifies features that explain the most variance in the new space</a:t>
                </a:r>
              </a:p>
              <a:p>
                <a:r>
                  <a:rPr lang="en-US" dirty="0"/>
                  <a:t>If the first principal component covers a large percentage of the variance, the “loads” associated with that component can indicate importance of features in the original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dirty="0"/>
                  <a:t>Seems inappropriate for categorical variables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C4141-B835-874F-865D-94ED10EBE9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B5CCD88-6839-2245-8F94-3EBCB936A342}"/>
              </a:ext>
            </a:extLst>
          </p:cNvPr>
          <p:cNvSpPr txBox="1"/>
          <p:nvPr/>
        </p:nvSpPr>
        <p:spPr>
          <a:xfrm>
            <a:off x="0" y="6488668"/>
            <a:ext cx="478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Copied from </a:t>
            </a:r>
            <a:r>
              <a:rPr lang="en-US" dirty="0">
                <a:hlinkClick r:id="rId3"/>
              </a:rPr>
              <a:t>https://arxiv.org/abs/2006.04750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2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C82E-4D6A-8A49-B620-40F84FEF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6292"/>
          </a:xfrm>
        </p:spPr>
        <p:txBody>
          <a:bodyPr/>
          <a:lstStyle/>
          <a:p>
            <a:r>
              <a:rPr lang="en-US" dirty="0"/>
              <a:t>Importance directly from the data: </a:t>
            </a:r>
            <a:r>
              <a:rPr lang="en-US" dirty="0" err="1"/>
              <a:t>mRMR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1EAE029-CA8C-504A-A753-10E690AA8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1418"/>
                <a:ext cx="10204174" cy="50914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To deal with </a:t>
                </a:r>
                <a:r>
                  <a:rPr lang="en-US" dirty="0" err="1"/>
                  <a:t>codependencies</a:t>
                </a:r>
                <a:r>
                  <a:rPr lang="en-US" dirty="0"/>
                  <a:t>, rank not just by </a:t>
                </a:r>
                <a:r>
                  <a:rPr lang="en-US" i="1" dirty="0"/>
                  <a:t>relevance</a:t>
                </a:r>
                <a:r>
                  <a:rPr lang="en-US" dirty="0"/>
                  <a:t> but also by </a:t>
                </a:r>
                <a:r>
                  <a:rPr lang="en-US" i="1" dirty="0"/>
                  <a:t>redundance</a:t>
                </a:r>
                <a:r>
                  <a:rPr lang="en-US" dirty="0"/>
                  <a:t>; </a:t>
                </a:r>
                <a:r>
                  <a:rPr lang="en-US" dirty="0" err="1"/>
                  <a:t>mRMR</a:t>
                </a:r>
                <a:r>
                  <a:rPr lang="en-US" dirty="0"/>
                  <a:t>: minimal-redundancy maximal-relevance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Redundance is the amount of information shared between codependent features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some measure of mutual information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growing set of selected features,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candidate feature; can use Spearman's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Only considers single-feature relationships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limited to classification, what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categorical variables?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1EAE029-CA8C-504A-A753-10E690AA8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1418"/>
                <a:ext cx="10204174" cy="5091457"/>
              </a:xfrm>
              <a:blipFill>
                <a:blip r:embed="rId2"/>
                <a:stretch>
                  <a:fillRect l="-995" t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8D3075-A255-F94C-9F27-0A3BCEA7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580" y="2238053"/>
            <a:ext cx="6718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6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DF84-1504-6F4D-A899-E7FB6735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via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7B81A-2E02-CA42-BAB9-25F13B8415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suitably prepared data without missing variables and other appropriate assumptions, linear model coefficients give the amount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variance explained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variable</a:t>
                </a:r>
              </a:p>
              <a:p>
                <a:r>
                  <a:rPr lang="en-US" dirty="0"/>
                  <a:t>But, linear models are often too weak in practice for modeling, which renders coefficient interpretation highly suspect</a:t>
                </a:r>
              </a:p>
              <a:p>
                <a:r>
                  <a:rPr lang="en-US" dirty="0"/>
                  <a:t>More on difficulties of interpreting regression coefficients by </a:t>
                </a:r>
                <a:r>
                  <a:rPr lang="en-US" dirty="0" err="1"/>
                  <a:t>Breiman</a:t>
                </a:r>
                <a:r>
                  <a:rPr lang="en-US" dirty="0"/>
                  <a:t> </a:t>
                </a:r>
                <a:r>
                  <a:rPr lang="en-US" sz="2600" dirty="0">
                    <a:hlinkClick r:id="rId2"/>
                  </a:rPr>
                  <a:t>https://projecteuclid.org/euclid.ss/1009213726</a:t>
                </a:r>
                <a:r>
                  <a:rPr lang="en-US" sz="260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7B81A-2E02-CA42-BAB9-25F13B8415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46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079B-E2A0-FC46-8000-118D27F6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1" y="365125"/>
            <a:ext cx="11479694" cy="1325563"/>
          </a:xfrm>
        </p:spPr>
        <p:txBody>
          <a:bodyPr/>
          <a:lstStyle/>
          <a:p>
            <a:r>
              <a:rPr lang="en-US" dirty="0"/>
              <a:t>So how do we really get feature importance?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D8C44-10DC-834E-A88E-4FD0EFC27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80295"/>
          </a:xfrm>
        </p:spPr>
        <p:txBody>
          <a:bodyPr/>
          <a:lstStyle/>
          <a:p>
            <a:r>
              <a:rPr lang="en-US" dirty="0"/>
              <a:t>RF specific and scikit-learn default: </a:t>
            </a:r>
            <a:r>
              <a:rPr lang="en-US" dirty="0" err="1"/>
              <a:t>gini</a:t>
            </a:r>
            <a:r>
              <a:rPr lang="en-US" dirty="0"/>
              <a:t>/MSE drop (I'd avoid)</a:t>
            </a:r>
          </a:p>
          <a:p>
            <a:r>
              <a:rPr lang="en-US" dirty="0"/>
              <a:t>Drop-column importance</a:t>
            </a:r>
          </a:p>
          <a:p>
            <a:r>
              <a:rPr lang="en-US" dirty="0"/>
              <a:t>Permutation importance</a:t>
            </a:r>
            <a:br>
              <a:rPr lang="en-US" dirty="0"/>
            </a:b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sklearn.inspection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permutation_importance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scikit-learn added after we exposed the weakness of </a:t>
            </a:r>
            <a:r>
              <a:rPr lang="en-US" dirty="0" err="1"/>
              <a:t>gini</a:t>
            </a:r>
            <a:r>
              <a:rPr lang="en-US" dirty="0"/>
              <a:t> drop</a:t>
            </a:r>
            <a:br>
              <a:rPr lang="en-US" dirty="0"/>
            </a:br>
            <a:r>
              <a:rPr lang="en-US" sz="2200" dirty="0">
                <a:hlinkClick r:id="rId2"/>
              </a:rPr>
              <a:t>https://explained.ai/rf-importance/index.html</a:t>
            </a:r>
            <a:r>
              <a:rPr lang="en-US" sz="2200" dirty="0"/>
              <a:t> </a:t>
            </a:r>
            <a:r>
              <a:rPr lang="en-US" dirty="0"/>
              <a:t>and see </a:t>
            </a:r>
            <a:r>
              <a:rPr lang="en-US" dirty="0" err="1"/>
              <a:t>rfpimp</a:t>
            </a:r>
            <a:r>
              <a:rPr lang="en-US" dirty="0"/>
              <a:t> [1</a:t>
            </a:r>
            <a:r>
              <a:rPr lang="en-US" sz="2200" dirty="0"/>
              <a:t>]</a:t>
            </a:r>
          </a:p>
          <a:p>
            <a:r>
              <a:rPr lang="en-US" dirty="0"/>
              <a:t>SHAP (</a:t>
            </a:r>
            <a:r>
              <a:rPr lang="en-US" dirty="0">
                <a:hlinkClick r:id="rId3"/>
              </a:rPr>
              <a:t>https://github.com/slundberg/shap</a:t>
            </a:r>
            <a:r>
              <a:rPr lang="en-US" dirty="0"/>
              <a:t>) likely most accurate so far (w/amazing library) but I find it unbearably slow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536B-5B79-3541-A266-2DD0B1FD7D14}"/>
              </a:ext>
            </a:extLst>
          </p:cNvPr>
          <p:cNvSpPr txBox="1"/>
          <p:nvPr/>
        </p:nvSpPr>
        <p:spPr>
          <a:xfrm>
            <a:off x="-9939" y="6488668"/>
            <a:ext cx="6559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4"/>
              </a:rPr>
              <a:t>https://github.com/parrt/random-forest-importances/blob/master/README.md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908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6A7D3-D890-ED4D-8CFB-13386280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0" y="0"/>
            <a:ext cx="3149600" cy="681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91F5-8085-9540-BADA-C312952D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711"/>
          </a:xfrm>
        </p:spPr>
        <p:txBody>
          <a:bodyPr/>
          <a:lstStyle/>
          <a:p>
            <a:r>
              <a:rPr lang="en-US" dirty="0"/>
              <a:t>Random Forest loss function drop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6824B5-D79E-CE44-A8C6-614EF81E4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3458" y="1825625"/>
                <a:ext cx="84289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Random Forests have a built-in mechanism called “</a:t>
                </a:r>
                <a:r>
                  <a:rPr lang="en-US" dirty="0" err="1"/>
                  <a:t>gini</a:t>
                </a:r>
                <a:r>
                  <a:rPr lang="en-US" dirty="0"/>
                  <a:t> drop” (for regression, it's “MSE drop”)</a:t>
                </a:r>
              </a:p>
              <a:p>
                <a:r>
                  <a:rPr lang="en-US" dirty="0"/>
                  <a:t>The idea is to track how much the loss function drops from a decision node to its children (for that split variable)</a:t>
                </a:r>
              </a:p>
              <a:p>
                <a:r>
                  <a:rPr lang="en-US" dirty="0"/>
                  <a:t>The average loss function drop for a 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across decision nodes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across all trees gives the feature importance</a:t>
                </a:r>
              </a:p>
              <a:p>
                <a:r>
                  <a:rPr lang="en-US" dirty="0"/>
                  <a:t>Unfortunately, this gives biased feature </a:t>
                </a:r>
                <a:r>
                  <a:rPr lang="en-US" dirty="0" err="1"/>
                  <a:t>importances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6824B5-D79E-CE44-A8C6-614EF81E4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458" y="1825625"/>
                <a:ext cx="8428942" cy="4351338"/>
              </a:xfrm>
              <a:blipFill>
                <a:blip r:embed="rId3"/>
                <a:stretch>
                  <a:fillRect l="-1355" t="-3198" r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82064F-CD7D-C946-BB52-C474627B86EF}"/>
              </a:ext>
            </a:extLst>
          </p:cNvPr>
          <p:cNvCxnSpPr/>
          <p:nvPr/>
        </p:nvCxnSpPr>
        <p:spPr>
          <a:xfrm>
            <a:off x="10382490" y="416689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A8A213-9D72-B340-A1F3-24969E027D9F}"/>
              </a:ext>
            </a:extLst>
          </p:cNvPr>
          <p:cNvCxnSpPr/>
          <p:nvPr/>
        </p:nvCxnSpPr>
        <p:spPr>
          <a:xfrm>
            <a:off x="9493169" y="1599235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EDC33-D620-4F4C-B3D5-D76B5738FDD9}"/>
              </a:ext>
            </a:extLst>
          </p:cNvPr>
          <p:cNvCxnSpPr/>
          <p:nvPr/>
        </p:nvCxnSpPr>
        <p:spPr>
          <a:xfrm>
            <a:off x="9493168" y="2779853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ED6FF0-822B-0649-BC4D-7DE8CD22A2A5}"/>
              </a:ext>
            </a:extLst>
          </p:cNvPr>
          <p:cNvCxnSpPr/>
          <p:nvPr/>
        </p:nvCxnSpPr>
        <p:spPr>
          <a:xfrm>
            <a:off x="10673787" y="3960471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44CA8E-C85F-FB42-88F7-EADDEFF08A4C}"/>
              </a:ext>
            </a:extLst>
          </p:cNvPr>
          <p:cNvCxnSpPr/>
          <p:nvPr/>
        </p:nvCxnSpPr>
        <p:spPr>
          <a:xfrm>
            <a:off x="10673787" y="5129514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70CBF0-BAC1-7346-9D23-E4F0156DB45D}"/>
              </a:ext>
            </a:extLst>
          </p:cNvPr>
          <p:cNvCxnSpPr/>
          <p:nvPr/>
        </p:nvCxnSpPr>
        <p:spPr>
          <a:xfrm>
            <a:off x="9527893" y="6310132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3D44D2-DC1C-B64C-A6E3-17C07B098AD8}"/>
              </a:ext>
            </a:extLst>
          </p:cNvPr>
          <p:cNvCxnSpPr/>
          <p:nvPr/>
        </p:nvCxnSpPr>
        <p:spPr>
          <a:xfrm>
            <a:off x="11067326" y="6229110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2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4E6D-462F-AE45-8156-4FFD9027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err="1"/>
              <a:t>gini</a:t>
            </a:r>
            <a:r>
              <a:rPr lang="en-US" dirty="0"/>
              <a:t>/MSE drop 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EEC77-126B-1644-9991-AD8E8A54CA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4156"/>
                <a:ext cx="10515600" cy="47301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Exhaustively testing every unique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value when finding decision node splits increases likelihood of finding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value that, purely by chance, happens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well</a:t>
                </a:r>
              </a:p>
              <a:p>
                <a:r>
                  <a:rPr lang="en-US" dirty="0"/>
                  <a:t>That increases the likelihood that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appear more often in the trees, which leads to inflated/biased importance</a:t>
                </a:r>
              </a:p>
              <a:p>
                <a:r>
                  <a:rPr lang="en-US" dirty="0"/>
                  <a:t>It’s likely that extremely random trees, that pick a random split value between min(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 and max(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 would not suffer from this bias; I haven’t tried this theory out, but it makes sense</a:t>
                </a:r>
              </a:p>
              <a:p>
                <a:r>
                  <a:rPr lang="en-US" dirty="0" err="1"/>
                  <a:t>Breiman</a:t>
                </a:r>
                <a:r>
                  <a:rPr lang="en-US" dirty="0"/>
                  <a:t>: “</a:t>
                </a:r>
                <a:r>
                  <a:rPr lang="en-US" i="1" dirty="0"/>
                  <a:t>adding up the </a:t>
                </a:r>
                <a:r>
                  <a:rPr lang="en-US" i="1" dirty="0" err="1"/>
                  <a:t>gini</a:t>
                </a:r>
                <a:r>
                  <a:rPr lang="en-US" i="1" dirty="0"/>
                  <a:t> decreases for each individual variable over all trees in the forest gives a </a:t>
                </a:r>
                <a:r>
                  <a:rPr lang="en-US" b="1" i="1" dirty="0"/>
                  <a:t>fast</a:t>
                </a:r>
                <a:r>
                  <a:rPr lang="en-US" i="1" dirty="0"/>
                  <a:t> variable importance that is </a:t>
                </a:r>
                <a:r>
                  <a:rPr lang="en-US" b="1" i="1" dirty="0"/>
                  <a:t>often very consistent</a:t>
                </a:r>
                <a:r>
                  <a:rPr lang="en-US" i="1" dirty="0"/>
                  <a:t> with the permutation importance measure.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EEC77-126B-1644-9991-AD8E8A54C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4156"/>
                <a:ext cx="10515600" cy="4730128"/>
              </a:xfrm>
              <a:blipFill>
                <a:blip r:embed="rId2"/>
                <a:stretch>
                  <a:fillRect l="-1086" t="-2941" b="-2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0B13FD-67D2-EA40-99CE-AD36D672ADE0}"/>
              </a:ext>
            </a:extLst>
          </p:cNvPr>
          <p:cNvSpPr txBox="1"/>
          <p:nvPr/>
        </p:nvSpPr>
        <p:spPr>
          <a:xfrm>
            <a:off x="0" y="6488668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more </a:t>
            </a:r>
            <a:r>
              <a:rPr lang="en-US" dirty="0">
                <a:hlinkClick r:id="rId3"/>
              </a:rPr>
              <a:t>https://explained.ai/rf-importance/index.html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3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BB0533-20CF-7948-A746-E204D46E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707" y="1825625"/>
            <a:ext cx="6124876" cy="1774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A87DF-B40F-224E-B8D9-8DCB99C9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 in paradise (regression)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7A59-2914-114A-A1C5-629994DD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08" y="1825625"/>
            <a:ext cx="560214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Don’t trust default (“</a:t>
            </a:r>
            <a:r>
              <a:rPr lang="en-US" dirty="0" err="1"/>
              <a:t>gini</a:t>
            </a:r>
            <a:r>
              <a:rPr lang="en-US" dirty="0"/>
              <a:t> drop”) </a:t>
            </a:r>
            <a:r>
              <a:rPr lang="en-US" dirty="0" err="1"/>
              <a:t>importances</a:t>
            </a:r>
            <a:r>
              <a:rPr lang="en-US" dirty="0"/>
              <a:t> for RF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Here we see the unlikely idea that New Yorkers care most about bathrooms and much more than location or bedrooms</a:t>
            </a:r>
          </a:p>
          <a:p>
            <a:r>
              <a:rPr lang="en-US" dirty="0"/>
              <a:t>New Yorkers can be weird, but they can’t be this fixated on bathrooms</a:t>
            </a:r>
          </a:p>
          <a:p>
            <a:r>
              <a:rPr lang="en-US" dirty="0"/>
              <a:t>Random noise column is last (which it should be)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7A4C1-4FBF-2F4B-82EE-760748915010}"/>
              </a:ext>
            </a:extLst>
          </p:cNvPr>
          <p:cNvSpPr txBox="1"/>
          <p:nvPr/>
        </p:nvSpPr>
        <p:spPr>
          <a:xfrm>
            <a:off x="0" y="6488668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more </a:t>
            </a:r>
            <a:r>
              <a:rPr lang="en-US" dirty="0">
                <a:hlinkClick r:id="rId3"/>
              </a:rPr>
              <a:t>https://explained.ai/rf-importance/index.html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4AC6-554C-6E4F-AF77-7C1A0748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6626" cy="1325563"/>
          </a:xfrm>
        </p:spPr>
        <p:txBody>
          <a:bodyPr/>
          <a:lstStyle/>
          <a:p>
            <a:r>
              <a:rPr lang="en-US" dirty="0"/>
              <a:t>What does the model say about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2F51C-641F-2340-96B4-ADF76127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698804" cy="4997797"/>
          </a:xfrm>
        </p:spPr>
        <p:txBody>
          <a:bodyPr>
            <a:normAutofit/>
          </a:bodyPr>
          <a:lstStyle/>
          <a:p>
            <a:r>
              <a:rPr lang="en-US" dirty="0"/>
              <a:t>A good model is useful, but we usually want to interpret model</a:t>
            </a:r>
          </a:p>
          <a:p>
            <a:r>
              <a:rPr lang="en-US" dirty="0"/>
              <a:t>Feature importance tells us about the business or application; e.g., what matters to people renting apartments or buying used bulldozers or identifying cancer or getting a bank loan?</a:t>
            </a:r>
          </a:p>
          <a:p>
            <a:r>
              <a:rPr lang="en-US" dirty="0"/>
              <a:t>Importance scores themselves don’t usually mean anything, and they are often normalized 0..1 anyway</a:t>
            </a:r>
          </a:p>
          <a:p>
            <a:r>
              <a:rPr lang="en-US" dirty="0"/>
              <a:t>Only relative rank/magnitude matters for understanding, say, customer behavior or for feature selection to drop 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556598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81F11F-1992-7043-8ADB-F2778752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232" y="1825624"/>
            <a:ext cx="6542768" cy="183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C633B-C5C5-944C-B5B3-12A90585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 in paradise</a:t>
            </a:r>
            <a:br>
              <a:rPr lang="en-US" dirty="0"/>
            </a:br>
            <a:r>
              <a:rPr lang="en-US" sz="3300" dirty="0"/>
              <a:t>(classification: predicting interest in apt web page)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B23C-84B3-384A-A3BF-8C0CE5648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08" y="1825625"/>
            <a:ext cx="527805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Same data but classifying interest in apartments but price is now feature not target</a:t>
            </a:r>
          </a:p>
          <a:p>
            <a:r>
              <a:rPr lang="en-US" dirty="0"/>
              <a:t>Random noise column is now somehow more important than bedrooms and bathrooms?</a:t>
            </a:r>
          </a:p>
          <a:p>
            <a:r>
              <a:rPr lang="en-US" dirty="0" err="1"/>
              <a:t>Somethin</a:t>
            </a:r>
            <a:r>
              <a:rPr lang="en-US" dirty="0"/>
              <a:t> </a:t>
            </a:r>
            <a:r>
              <a:rPr lang="en-US" dirty="0" err="1"/>
              <a:t>ain’t</a:t>
            </a:r>
            <a:r>
              <a:rPr lang="en-US" dirty="0"/>
              <a:t> right</a:t>
            </a:r>
          </a:p>
          <a:p>
            <a:r>
              <a:rPr lang="en-US" dirty="0"/>
              <a:t>For more on “</a:t>
            </a:r>
            <a:r>
              <a:rPr lang="en-US" dirty="0" err="1"/>
              <a:t>gini</a:t>
            </a:r>
            <a:r>
              <a:rPr lang="en-US" dirty="0"/>
              <a:t> drop”, see:</a:t>
            </a:r>
            <a:br>
              <a:rPr lang="en-US" dirty="0"/>
            </a:br>
            <a:r>
              <a:rPr lang="en-US" sz="2200" dirty="0">
                <a:hlinkClick r:id="rId3"/>
              </a:rPr>
              <a:t>https://stackoverflow.com/questions/15810339/how-are-feature-importances-in-randomforestclassifier-determined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323EA-37F8-1A4F-A4FC-77834E90EBD3}"/>
              </a:ext>
            </a:extLst>
          </p:cNvPr>
          <p:cNvSpPr txBox="1"/>
          <p:nvPr/>
        </p:nvSpPr>
        <p:spPr>
          <a:xfrm>
            <a:off x="6546715" y="5097294"/>
            <a:ext cx="5461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Hmm… what can we do instead?</a:t>
            </a:r>
          </a:p>
        </p:txBody>
      </p:sp>
    </p:spTree>
    <p:extLst>
      <p:ext uri="{BB962C8B-B14F-4D97-AF65-F5344CB8AC3E}">
        <p14:creationId xmlns:p14="http://schemas.microsoft.com/office/powerpoint/2010/main" val="37276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9A5C-861F-7B47-BA9E-F24C26F3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Drop-column importance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6F34B-E0AC-DE4E-897A-1A7F1B616A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Brute force mechanism to examine importance of</a:t>
                </a:r>
                <a:br>
                  <a:rPr lang="en-US" dirty="0"/>
                </a:br>
                <a:r>
                  <a:rPr lang="en-US" dirty="0"/>
                  <a:t>any feature or combination of features</a:t>
                </a:r>
              </a:p>
              <a:p>
                <a:r>
                  <a:rPr lang="en-US" dirty="0"/>
                  <a:t>Procedure: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validation metric for model trained on all features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Drop column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from training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Retrain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validation metric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Importance score is the change in metric</a:t>
                </a:r>
              </a:p>
              <a:p>
                <a:r>
                  <a:rPr lang="en-US" dirty="0"/>
                  <a:t>Answers the question of how loss of a feature affects overall model performance (which might not be actual importance)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6F34B-E0AC-DE4E-897A-1A7F1B616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ECF92E-5E6A-6E48-98B2-86118E2B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06" y="-198702"/>
            <a:ext cx="2725270" cy="394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0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EDE-5877-F14A-8642-CBF8676A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drop-column to </a:t>
            </a:r>
            <a:r>
              <a:rPr lang="en-US" dirty="0" err="1"/>
              <a:t>gini</a:t>
            </a:r>
            <a:r>
              <a:rPr lang="en-US" dirty="0"/>
              <a:t>/MSE drop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7B1BB-FCA5-B448-A302-D618069C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" y="4175387"/>
            <a:ext cx="5921110" cy="1923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09C29-B049-F849-9520-224D1A32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56" y="4145497"/>
            <a:ext cx="6019800" cy="196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26551-E110-ED4E-9F44-59074F0A7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00" y="2060343"/>
            <a:ext cx="5887054" cy="1705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C1B01-1411-424B-B390-04A410C6C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200" y="2021213"/>
            <a:ext cx="6096000" cy="170688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263524A6-9DE3-5746-AF43-B9C663309D42}"/>
              </a:ext>
            </a:extLst>
          </p:cNvPr>
          <p:cNvSpPr/>
          <p:nvPr/>
        </p:nvSpPr>
        <p:spPr>
          <a:xfrm>
            <a:off x="2976864" y="3635493"/>
            <a:ext cx="324092" cy="409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CCD7680-8FEA-2540-B3B0-7F87BE463847}"/>
              </a:ext>
            </a:extLst>
          </p:cNvPr>
          <p:cNvSpPr/>
          <p:nvPr/>
        </p:nvSpPr>
        <p:spPr>
          <a:xfrm>
            <a:off x="9286996" y="3631494"/>
            <a:ext cx="324092" cy="409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9EED8D-0065-574C-8A13-D46E669E6F7F}"/>
              </a:ext>
            </a:extLst>
          </p:cNvPr>
          <p:cNvSpPr/>
          <p:nvPr/>
        </p:nvSpPr>
        <p:spPr>
          <a:xfrm>
            <a:off x="6181613" y="5465999"/>
            <a:ext cx="1515552" cy="3553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91457D-EFFA-E745-8636-DDF14D40C93D}"/>
              </a:ext>
            </a:extLst>
          </p:cNvPr>
          <p:cNvSpPr/>
          <p:nvPr/>
        </p:nvSpPr>
        <p:spPr>
          <a:xfrm>
            <a:off x="257304" y="5433205"/>
            <a:ext cx="1802990" cy="3765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28360-3675-4042-9261-8A55AD77E6DC}"/>
              </a:ext>
            </a:extLst>
          </p:cNvPr>
          <p:cNvSpPr txBox="1"/>
          <p:nvPr/>
        </p:nvSpPr>
        <p:spPr>
          <a:xfrm>
            <a:off x="138897" y="6328587"/>
            <a:ext cx="767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negative importance mean?  Means dropping improves metric!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43072-2378-F347-8EBE-FA016C7075DE}"/>
              </a:ext>
            </a:extLst>
          </p:cNvPr>
          <p:cNvSpPr txBox="1"/>
          <p:nvPr/>
        </p:nvSpPr>
        <p:spPr>
          <a:xfrm>
            <a:off x="1904580" y="1756044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sklearn</a:t>
            </a:r>
            <a:r>
              <a:rPr lang="en-US" dirty="0"/>
              <a:t> ”</a:t>
            </a:r>
            <a:r>
              <a:rPr lang="en-US" dirty="0" err="1"/>
              <a:t>gini</a:t>
            </a:r>
            <a:r>
              <a:rPr lang="en-US" dirty="0"/>
              <a:t> drop”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685FB-D474-474D-B8E5-B880D98E3A36}"/>
              </a:ext>
            </a:extLst>
          </p:cNvPr>
          <p:cNvSpPr txBox="1"/>
          <p:nvPr/>
        </p:nvSpPr>
        <p:spPr>
          <a:xfrm>
            <a:off x="8434272" y="1743099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sklearn</a:t>
            </a:r>
            <a:r>
              <a:rPr lang="en-US" dirty="0"/>
              <a:t> ”</a:t>
            </a:r>
            <a:r>
              <a:rPr lang="en-US" dirty="0" err="1"/>
              <a:t>gini</a:t>
            </a:r>
            <a:r>
              <a:rPr lang="en-US" dirty="0"/>
              <a:t> drop”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60BD-9E0C-8F4D-A790-00462EBA172A}"/>
              </a:ext>
            </a:extLst>
          </p:cNvPr>
          <p:cNvSpPr txBox="1"/>
          <p:nvPr/>
        </p:nvSpPr>
        <p:spPr>
          <a:xfrm>
            <a:off x="2514380" y="135787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Regressor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07633-447D-154B-A736-401BA3817EB5}"/>
              </a:ext>
            </a:extLst>
          </p:cNvPr>
          <p:cNvSpPr txBox="1"/>
          <p:nvPr/>
        </p:nvSpPr>
        <p:spPr>
          <a:xfrm>
            <a:off x="8658601" y="137573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083765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A558-376D-1A49-8754-6C5876A5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2701" cy="1325563"/>
          </a:xfrm>
        </p:spPr>
        <p:txBody>
          <a:bodyPr/>
          <a:lstStyle/>
          <a:p>
            <a:r>
              <a:rPr lang="en-US" dirty="0"/>
              <a:t>Drop-column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111A8-E3E7-A547-88BA-0FD2F8A44A01}"/>
              </a:ext>
            </a:extLst>
          </p:cNvPr>
          <p:cNvSpPr txBox="1"/>
          <p:nvPr/>
        </p:nvSpPr>
        <p:spPr>
          <a:xfrm>
            <a:off x="468412" y="1599228"/>
            <a:ext cx="11255176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def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dropcol_importances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(model,</a:t>
            </a:r>
            <a:br>
              <a:rPr lang="en-US" sz="2400" dirty="0">
                <a:solidFill>
                  <a:srgbClr val="2C3235"/>
                </a:solidFill>
                <a:latin typeface="Monaco" pitchFamily="2" charset="77"/>
              </a:rPr>
            </a:b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        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):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model.fit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baseline = metric(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model.predict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imp = []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for col in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X_train.columns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: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_ =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X_train.drop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(col, axis=1)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_ =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X_valid.drop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(col, axis=1)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model_ = clone(model)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model_.fit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_,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m = metric(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model_.predict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_))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imp.append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(baseline - m)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return imp</a:t>
            </a:r>
          </a:p>
        </p:txBody>
      </p:sp>
    </p:spTree>
    <p:extLst>
      <p:ext uri="{BB962C8B-B14F-4D97-AF65-F5344CB8AC3E}">
        <p14:creationId xmlns:p14="http://schemas.microsoft.com/office/powerpoint/2010/main" val="247747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AF07-B5EE-D947-BD47-2346C39B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Drop-column pros/cons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941CB-0DD3-C349-A790-F6AD44D10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Easy to understand</a:t>
                </a:r>
              </a:p>
              <a:p>
                <a:r>
                  <a:rPr lang="en-US" dirty="0"/>
                  <a:t>Simple to implement</a:t>
                </a:r>
              </a:p>
              <a:p>
                <a:r>
                  <a:rPr lang="en-US" dirty="0"/>
                  <a:t>Very direct means of measuring importance</a:t>
                </a:r>
              </a:p>
              <a:p>
                <a:r>
                  <a:rPr lang="en-US" dirty="0"/>
                  <a:t>Works for any machine learning model</a:t>
                </a:r>
              </a:p>
              <a:p>
                <a:r>
                  <a:rPr lang="en-US" dirty="0"/>
                  <a:t>BUT, very expensive because it means retraining the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times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features; try on a subset of the data for speed</a:t>
                </a:r>
              </a:p>
              <a:p>
                <a:r>
                  <a:rPr lang="en-US" dirty="0"/>
                  <a:t>Codependent features often result in 0 or very low importance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941CB-0DD3-C349-A790-F6AD44D10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869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8436-EF58-7246-BB28-9488C55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importance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FADC7C6-FF97-6D4F-8BF9-354A7896B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Similar to drop column, but permute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instead of</a:t>
                </a:r>
                <a:br>
                  <a:rPr lang="en-US" dirty="0"/>
                </a:br>
                <a:r>
                  <a:rPr lang="en-US" dirty="0"/>
                  <a:t>dropping it from the model</a:t>
                </a:r>
              </a:p>
              <a:p>
                <a:r>
                  <a:rPr lang="en-US" dirty="0"/>
                  <a:t>Keeps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distribution but breaks relationships</a:t>
                </a:r>
              </a:p>
              <a:p>
                <a:r>
                  <a:rPr lang="en-US" dirty="0"/>
                  <a:t>Procedure: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validation metric for model trained on all features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Permute column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validation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validation metric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Importance score is the change in metric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FADC7C6-FF97-6D4F-8BF9-354A7896B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0F0E39E-2478-8943-B65C-37080587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94" y="-112713"/>
            <a:ext cx="2668867" cy="39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11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081B4EF-5023-0848-BE28-AF55E3C2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192" y="4254459"/>
            <a:ext cx="6132624" cy="19837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AE2D68-C333-2F49-B5BD-3633156A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permutation to </a:t>
            </a:r>
            <a:r>
              <a:rPr lang="en-US" dirty="0" err="1"/>
              <a:t>gini</a:t>
            </a:r>
            <a:r>
              <a:rPr lang="en-US" dirty="0"/>
              <a:t>/MSE drop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A84A26-C09E-174C-AE1A-869BE49D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00" y="2060343"/>
            <a:ext cx="5887054" cy="1705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B0D38-8245-E345-AA46-CC0DFB2A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200" y="2021213"/>
            <a:ext cx="6096000" cy="170688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0320F23E-742A-584E-AF2C-D4423448824E}"/>
              </a:ext>
            </a:extLst>
          </p:cNvPr>
          <p:cNvSpPr/>
          <p:nvPr/>
        </p:nvSpPr>
        <p:spPr>
          <a:xfrm>
            <a:off x="2976864" y="3635493"/>
            <a:ext cx="324092" cy="409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FFB4040-318F-C149-8858-6F9D4CCD3B7F}"/>
              </a:ext>
            </a:extLst>
          </p:cNvPr>
          <p:cNvSpPr/>
          <p:nvPr/>
        </p:nvSpPr>
        <p:spPr>
          <a:xfrm>
            <a:off x="9286996" y="3631494"/>
            <a:ext cx="324092" cy="409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14EF0-4D5D-4E48-B402-2FB0FB6E5D9F}"/>
              </a:ext>
            </a:extLst>
          </p:cNvPr>
          <p:cNvSpPr txBox="1"/>
          <p:nvPr/>
        </p:nvSpPr>
        <p:spPr>
          <a:xfrm>
            <a:off x="1904580" y="1756044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sklearn</a:t>
            </a:r>
            <a:r>
              <a:rPr lang="en-US" dirty="0"/>
              <a:t> ”</a:t>
            </a:r>
            <a:r>
              <a:rPr lang="en-US" dirty="0" err="1"/>
              <a:t>gini</a:t>
            </a:r>
            <a:r>
              <a:rPr lang="en-US" dirty="0"/>
              <a:t> drop”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14BBC-D350-104A-B151-3DBC2AB84E60}"/>
              </a:ext>
            </a:extLst>
          </p:cNvPr>
          <p:cNvSpPr txBox="1"/>
          <p:nvPr/>
        </p:nvSpPr>
        <p:spPr>
          <a:xfrm>
            <a:off x="8434272" y="1743099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sklearn</a:t>
            </a:r>
            <a:r>
              <a:rPr lang="en-US" dirty="0"/>
              <a:t> ”</a:t>
            </a:r>
            <a:r>
              <a:rPr lang="en-US" dirty="0" err="1"/>
              <a:t>gini</a:t>
            </a:r>
            <a:r>
              <a:rPr lang="en-US" dirty="0"/>
              <a:t> drop”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72729-82D0-5B4F-80EF-9B13F7460CE1}"/>
              </a:ext>
            </a:extLst>
          </p:cNvPr>
          <p:cNvSpPr txBox="1"/>
          <p:nvPr/>
        </p:nvSpPr>
        <p:spPr>
          <a:xfrm>
            <a:off x="2514380" y="135787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Regressor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DFE97-8CE6-484A-AA01-776A234C41AB}"/>
              </a:ext>
            </a:extLst>
          </p:cNvPr>
          <p:cNvSpPr txBox="1"/>
          <p:nvPr/>
        </p:nvSpPr>
        <p:spPr>
          <a:xfrm>
            <a:off x="8658601" y="137573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Classifier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1787CC-AF14-1A44-AA0C-0E99BE373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00" y="4258458"/>
            <a:ext cx="6045200" cy="191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677A60-C517-044F-AE64-4FCE032FAB13}"/>
              </a:ext>
            </a:extLst>
          </p:cNvPr>
          <p:cNvSpPr/>
          <p:nvPr/>
        </p:nvSpPr>
        <p:spPr>
          <a:xfrm>
            <a:off x="948690" y="4196454"/>
            <a:ext cx="5048502" cy="36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5E09F3-1083-4447-B0FD-8F8634C51BC2}"/>
              </a:ext>
            </a:extLst>
          </p:cNvPr>
          <p:cNvSpPr/>
          <p:nvPr/>
        </p:nvSpPr>
        <p:spPr>
          <a:xfrm>
            <a:off x="6993890" y="4106412"/>
            <a:ext cx="5135926" cy="409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D7CAC-FE8F-D44D-8218-1C66DB9503AE}"/>
              </a:ext>
            </a:extLst>
          </p:cNvPr>
          <p:cNvSpPr txBox="1"/>
          <p:nvPr/>
        </p:nvSpPr>
        <p:spPr>
          <a:xfrm>
            <a:off x="1878789" y="424064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Importance via permutation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264AAE-CAE1-4047-88B0-498B929A391A}"/>
              </a:ext>
            </a:extLst>
          </p:cNvPr>
          <p:cNvSpPr txBox="1"/>
          <p:nvPr/>
        </p:nvSpPr>
        <p:spPr>
          <a:xfrm>
            <a:off x="8071701" y="425671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Importance via permutation</a:t>
            </a:r>
          </a:p>
        </p:txBody>
      </p:sp>
    </p:spTree>
    <p:extLst>
      <p:ext uri="{BB962C8B-B14F-4D97-AF65-F5344CB8AC3E}">
        <p14:creationId xmlns:p14="http://schemas.microsoft.com/office/powerpoint/2010/main" val="37312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32DC-4DC3-1E43-A979-A541602F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1B1E9-2A95-344D-81FE-B3C038BFCEAA}"/>
              </a:ext>
            </a:extLst>
          </p:cNvPr>
          <p:cNvSpPr txBox="1"/>
          <p:nvPr/>
        </p:nvSpPr>
        <p:spPr>
          <a:xfrm>
            <a:off x="586628" y="1690688"/>
            <a:ext cx="10853100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def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permutation_importances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(model,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):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baseline = metric(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model.predict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imp = []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for col in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X_valid.columns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: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save =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[col].copy()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[col] =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np.random.permutation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[col])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m = metric(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model.predict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[col] = save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imp.append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(baseline - m)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return imp</a:t>
            </a:r>
          </a:p>
        </p:txBody>
      </p:sp>
    </p:spTree>
    <p:extLst>
      <p:ext uri="{BB962C8B-B14F-4D97-AF65-F5344CB8AC3E}">
        <p14:creationId xmlns:p14="http://schemas.microsoft.com/office/powerpoint/2010/main" val="4246025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891E-FA6F-B64D-8DF0-2BB0AE2E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Permutation importance pros/cons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80D1-B04A-8949-BC68-1DA38A118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190"/>
            <a:ext cx="10515600" cy="4656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Easy to understand</a:t>
            </a:r>
          </a:p>
          <a:p>
            <a:r>
              <a:rPr lang="en-US" dirty="0"/>
              <a:t>Simple to implement</a:t>
            </a:r>
          </a:p>
          <a:p>
            <a:r>
              <a:rPr lang="en-US" dirty="0"/>
              <a:t>Works for any machine learning model</a:t>
            </a:r>
          </a:p>
          <a:p>
            <a:r>
              <a:rPr lang="en-US" dirty="0"/>
              <a:t>No need to retrain the model so much more efficient than drop column importance</a:t>
            </a:r>
          </a:p>
          <a:p>
            <a:r>
              <a:rPr lang="en-US" dirty="0"/>
              <a:t>Can create nonsensical records through permutation, such as pregnant male, which makes the results suspect</a:t>
            </a:r>
          </a:p>
          <a:p>
            <a:r>
              <a:rPr lang="en-US" dirty="0"/>
              <a:t>Codependent features often share importance, such as longitude and latitude</a:t>
            </a:r>
          </a:p>
          <a:p>
            <a:r>
              <a:rPr lang="en-US" dirty="0"/>
              <a:t>Strobl et al “</a:t>
            </a:r>
            <a:r>
              <a:rPr lang="en-US" i="1" dirty="0"/>
              <a:t>permutation importance over-estimates the importance of correlated predictor variables”</a:t>
            </a:r>
            <a:br>
              <a:rPr lang="en-US" i="1" dirty="0"/>
            </a:br>
            <a:r>
              <a:rPr lang="en-US" sz="2200" i="1" dirty="0">
                <a:hlinkClick r:id="rId2"/>
              </a:rPr>
              <a:t>https://bmcbioinformatics.biomedcentral.com/articles/10.1186/1471-2105-9-307</a:t>
            </a:r>
            <a:r>
              <a:rPr lang="en-US" sz="2200" i="1" dirty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569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F80B-2008-2444-BC01-8C422418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Compare drop column to permutation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52DC9-EB56-7B49-8368-38D3FA83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1" y="1869931"/>
            <a:ext cx="5921110" cy="1923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53BD3-CB51-224B-91A1-3265258D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77" y="1840041"/>
            <a:ext cx="6019800" cy="196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5161F-A078-D148-A1BE-C4F2594B48F1}"/>
              </a:ext>
            </a:extLst>
          </p:cNvPr>
          <p:cNvSpPr txBox="1"/>
          <p:nvPr/>
        </p:nvSpPr>
        <p:spPr>
          <a:xfrm>
            <a:off x="2514380" y="135787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Regressor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77791-AD80-6240-A2E0-B86D63BC9A9E}"/>
              </a:ext>
            </a:extLst>
          </p:cNvPr>
          <p:cNvSpPr txBox="1"/>
          <p:nvPr/>
        </p:nvSpPr>
        <p:spPr>
          <a:xfrm>
            <a:off x="8658601" y="137573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Classifier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ECE88-6A2D-D74A-80B9-C9EE97A9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92" y="4157182"/>
            <a:ext cx="6034385" cy="1951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78DBA-6A91-9248-9253-E37D0DE29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00" y="4161180"/>
            <a:ext cx="5948361" cy="1886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47A985-C1BA-E94D-BEFE-B98229D377BB}"/>
              </a:ext>
            </a:extLst>
          </p:cNvPr>
          <p:cNvSpPr txBox="1"/>
          <p:nvPr/>
        </p:nvSpPr>
        <p:spPr>
          <a:xfrm>
            <a:off x="3977657" y="3095879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drop-column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2CD3F-A488-5F4D-8A30-56F5EC3DAEF1}"/>
              </a:ext>
            </a:extLst>
          </p:cNvPr>
          <p:cNvSpPr txBox="1"/>
          <p:nvPr/>
        </p:nvSpPr>
        <p:spPr>
          <a:xfrm>
            <a:off x="9957601" y="3081941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drop-column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AB8A3-8122-8B49-AFC8-BAFD11243790}"/>
              </a:ext>
            </a:extLst>
          </p:cNvPr>
          <p:cNvSpPr txBox="1"/>
          <p:nvPr/>
        </p:nvSpPr>
        <p:spPr>
          <a:xfrm>
            <a:off x="3938298" y="5368908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permutation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C5F7B-250B-BD49-A59F-0EF3D99064D8}"/>
              </a:ext>
            </a:extLst>
          </p:cNvPr>
          <p:cNvSpPr txBox="1"/>
          <p:nvPr/>
        </p:nvSpPr>
        <p:spPr>
          <a:xfrm>
            <a:off x="10044163" y="53546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permutation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3DCDC3-7930-D244-A207-C83F560CBF6E}"/>
              </a:ext>
            </a:extLst>
          </p:cNvPr>
          <p:cNvSpPr/>
          <p:nvPr/>
        </p:nvSpPr>
        <p:spPr>
          <a:xfrm>
            <a:off x="8808195" y="604816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(very similar)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B919A0-D8EC-954B-BE6C-C02166A1D7E2}"/>
              </a:ext>
            </a:extLst>
          </p:cNvPr>
          <p:cNvSpPr/>
          <p:nvPr/>
        </p:nvSpPr>
        <p:spPr>
          <a:xfrm>
            <a:off x="409625" y="6153455"/>
            <a:ext cx="5948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(fairly different due to codependence; permutation tends to share importance scores for codependent features)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694713-4EB7-2A4D-8AAF-B5E4608C6AD8}"/>
              </a:ext>
            </a:extLst>
          </p:cNvPr>
          <p:cNvSpPr/>
          <p:nvPr/>
        </p:nvSpPr>
        <p:spPr>
          <a:xfrm>
            <a:off x="6959600" y="4060692"/>
            <a:ext cx="5135926" cy="409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B2B47E-D975-C342-B72D-61D2CA884520}"/>
              </a:ext>
            </a:extLst>
          </p:cNvPr>
          <p:cNvSpPr/>
          <p:nvPr/>
        </p:nvSpPr>
        <p:spPr>
          <a:xfrm>
            <a:off x="960074" y="4039221"/>
            <a:ext cx="5135926" cy="409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2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B98D-6CED-DF48-A99B-FEBE725F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feature importance?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900580-D3ED-B847-8B52-6329A91CD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044" y="1510748"/>
                <a:ext cx="10515600" cy="466621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Not sure there is an agreed-upon definition</a:t>
                </a:r>
              </a:p>
              <a:p>
                <a:r>
                  <a:rPr lang="en-US" i="1" dirty="0"/>
                  <a:t>Feature importance</a:t>
                </a:r>
                <a:r>
                  <a:rPr lang="en-US" dirty="0"/>
                  <a:t> gives (usually just) a relative ranking of the predictive strength among the features of the model; useful for simplifying models and possibly improving generality</a:t>
                </a:r>
              </a:p>
              <a:p>
                <a:r>
                  <a:rPr lang="en-US" dirty="0"/>
                  <a:t>We'd also like a model-independent </a:t>
                </a:r>
                <a:r>
                  <a:rPr lang="en-US" i="1" dirty="0"/>
                  <a:t>feature impact</a:t>
                </a:r>
                <a:r>
                  <a:rPr lang="en-US" dirty="0"/>
                  <a:t> that identifies the effect of features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without peering through lens of a model: “the amount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variation attributed specifically to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” See [1]</a:t>
                </a:r>
              </a:p>
              <a:p>
                <a:r>
                  <a:rPr lang="en-US" dirty="0"/>
                  <a:t>We want importance/impact to isolate impact of individual features</a:t>
                </a:r>
              </a:p>
              <a:p>
                <a:r>
                  <a:rPr lang="en-US" dirty="0"/>
                  <a:t>Nonetheless, we'll focus on feature importance as proxy for impact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900580-D3ED-B847-8B52-6329A91CD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044" y="1510748"/>
                <a:ext cx="10515600" cy="4666215"/>
              </a:xfrm>
              <a:blipFill>
                <a:blip r:embed="rId2"/>
                <a:stretch>
                  <a:fillRect l="-844" t="-217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C1C01B-0A08-594A-ABA4-307D0409DCBB}"/>
              </a:ext>
            </a:extLst>
          </p:cNvPr>
          <p:cNvSpPr txBox="1"/>
          <p:nvPr/>
        </p:nvSpPr>
        <p:spPr>
          <a:xfrm>
            <a:off x="0" y="6488668"/>
            <a:ext cx="613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3"/>
              </a:rPr>
              <a:t>https://arxiv.org/abs/2006.04750</a:t>
            </a:r>
            <a:r>
              <a:rPr lang="en-US" dirty="0"/>
              <a:t> for detailed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FD265-52E0-0743-BAEB-104EC99E790E}"/>
              </a:ext>
            </a:extLst>
          </p:cNvPr>
          <p:cNvSpPr txBox="1"/>
          <p:nvPr/>
        </p:nvSpPr>
        <p:spPr>
          <a:xfrm>
            <a:off x="10977099" y="1926657"/>
            <a:ext cx="1596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Coining new term to distinguish from feature importance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3A972-87E1-B040-9ABC-42BA1CA886C8}"/>
              </a:ext>
            </a:extLst>
          </p:cNvPr>
          <p:cNvCxnSpPr>
            <a:cxnSpLocks/>
          </p:cNvCxnSpPr>
          <p:nvPr/>
        </p:nvCxnSpPr>
        <p:spPr>
          <a:xfrm flipH="1">
            <a:off x="8299175" y="2395330"/>
            <a:ext cx="2677924" cy="85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16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3BB3-D971-3A4F-B4AD-532C0F47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importance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58053-4D60-E444-9491-B00F777A7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3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D253-05E8-CA45-A418-8A98A7E0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Codependent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3167-A89D-7C44-909B-775454D5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907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Drop column and permutation importance consider each feature individually, though my </a:t>
            </a:r>
            <a:r>
              <a:rPr lang="en-US" b="1" dirty="0" err="1"/>
              <a:t>rfpimp</a:t>
            </a:r>
            <a:r>
              <a:rPr lang="en-US" dirty="0"/>
              <a:t> package lets you consider multiple features together</a:t>
            </a:r>
          </a:p>
          <a:p>
            <a:r>
              <a:rPr lang="en-US" dirty="0"/>
              <a:t>If all features are totally independent, then computing feature importance individually is no problem</a:t>
            </a:r>
          </a:p>
          <a:p>
            <a:r>
              <a:rPr lang="en-US" dirty="0"/>
              <a:t>If, however, two or more features are </a:t>
            </a:r>
            <a:r>
              <a:rPr lang="en-US" i="1" dirty="0"/>
              <a:t>codependent</a:t>
            </a:r>
            <a:r>
              <a:rPr lang="en-US" dirty="0"/>
              <a:t> (correlated in some way but not necessarily with a strictly linear relationship) computing feature importance individually can give unexpected results</a:t>
            </a:r>
          </a:p>
          <a:p>
            <a:r>
              <a:rPr lang="en-US" dirty="0"/>
              <a:t>Drop-column tends to show low importance scores and permutation tends to share importance scores for codependent features</a:t>
            </a:r>
          </a:p>
        </p:txBody>
      </p:sp>
    </p:spTree>
    <p:extLst>
      <p:ext uri="{BB962C8B-B14F-4D97-AF65-F5344CB8AC3E}">
        <p14:creationId xmlns:p14="http://schemas.microsoft.com/office/powerpoint/2010/main" val="114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47C3-BBDB-DD47-AA43-C36AA7AD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duplicated columns on drop column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0218-2998-D24C-B647-91F3F83C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feature </a:t>
            </a:r>
            <a:r>
              <a:rPr lang="en-US" dirty="0" err="1"/>
              <a:t>importances</a:t>
            </a:r>
            <a:r>
              <a:rPr lang="en-US" dirty="0"/>
              <a:t> for original regressor model and another with duplicated longitude</a:t>
            </a:r>
          </a:p>
          <a:p>
            <a:r>
              <a:rPr lang="en-US" dirty="0"/>
              <a:t>Shocking to see BOTH longitude and duplicated longitude both go to zero importance but we measure as drop in accuracy</a:t>
            </a:r>
          </a:p>
          <a:p>
            <a:r>
              <a:rPr lang="en-US" dirty="0"/>
              <a:t>Dropping one doesn’t affect accuracy; other column covers for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E7838-E947-EE49-8B68-59B45960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8" y="4221714"/>
            <a:ext cx="12042843" cy="19552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F368FEB-2EFC-6D4E-B27D-62B7E300F0B2}"/>
              </a:ext>
            </a:extLst>
          </p:cNvPr>
          <p:cNvSpPr/>
          <p:nvPr/>
        </p:nvSpPr>
        <p:spPr>
          <a:xfrm>
            <a:off x="6181613" y="5204299"/>
            <a:ext cx="1931256" cy="77821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7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140B-24F7-C149-8DC2-B96390AC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duplicated columns on permutation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AF6EA-BF0A-714B-8D92-5F4924938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RFs; during training, node splitting should choose equally important variables roughly 50-50</a:t>
            </a:r>
          </a:p>
          <a:p>
            <a:r>
              <a:rPr lang="en-US" dirty="0"/>
              <a:t>Permuting a duplicated column should still allow prediction to be half supported by the other identical column</a:t>
            </a:r>
          </a:p>
          <a:p>
            <a:r>
              <a:rPr lang="en-US" dirty="0"/>
              <a:t>That’s what we see in practice for duplicated columns; has the effect of pulling down the perceived importance of the original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10E72-5CC3-D14E-A0D1-6F2F4D78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" y="4576786"/>
            <a:ext cx="11284085" cy="17558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5F6544-F3CC-934C-AE67-3BBAFBA35D49}"/>
              </a:ext>
            </a:extLst>
          </p:cNvPr>
          <p:cNvSpPr/>
          <p:nvPr/>
        </p:nvSpPr>
        <p:spPr>
          <a:xfrm>
            <a:off x="6001965" y="5379399"/>
            <a:ext cx="3570052" cy="7003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23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0945D9-DB89-BD41-BD17-0942F568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11" y="1507786"/>
            <a:ext cx="6084359" cy="5350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692E0-6E52-B444-8570-0BAC01CA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1" y="365125"/>
            <a:ext cx="10702639" cy="1325563"/>
          </a:xfrm>
        </p:spPr>
        <p:txBody>
          <a:bodyPr/>
          <a:lstStyle/>
          <a:p>
            <a:r>
              <a:rPr lang="en-US" dirty="0"/>
              <a:t>Spearman’s feature heat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99696-CEE1-ED4F-8AE6-27534A11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1" y="1507786"/>
            <a:ext cx="5645727" cy="4669177"/>
          </a:xfrm>
        </p:spPr>
        <p:txBody>
          <a:bodyPr/>
          <a:lstStyle/>
          <a:p>
            <a:r>
              <a:rPr lang="en-US" dirty="0"/>
              <a:t>Spearman's correlation is same as converting two variables to rank values and running standard correlation</a:t>
            </a:r>
          </a:p>
          <a:p>
            <a:r>
              <a:rPr lang="en-US" dirty="0"/>
              <a:t>Highly-correlated features should be dropped/permuted together in feature importance metrics to decrease confusion; E.g., as </a:t>
            </a:r>
            <a:r>
              <a:rPr lang="en-US" b="1" dirty="0"/>
              <a:t>bedrooms</a:t>
            </a:r>
            <a:r>
              <a:rPr lang="en-US" dirty="0"/>
              <a:t>, </a:t>
            </a:r>
            <a:r>
              <a:rPr lang="en-US" b="1" dirty="0" err="1"/>
              <a:t>beds</a:t>
            </a:r>
            <a:r>
              <a:rPr lang="en-US" dirty="0" err="1"/>
              <a:t>_</a:t>
            </a:r>
            <a:r>
              <a:rPr lang="en-US" b="1" dirty="0" err="1"/>
              <a:t>baths</a:t>
            </a:r>
            <a:r>
              <a:rPr lang="en-US" dirty="0"/>
              <a:t>, and </a:t>
            </a:r>
            <a:r>
              <a:rPr lang="en-US" b="1" dirty="0" err="1"/>
              <a:t>beds</a:t>
            </a:r>
            <a:r>
              <a:rPr lang="en-US" dirty="0" err="1"/>
              <a:t>_</a:t>
            </a:r>
            <a:r>
              <a:rPr lang="en-US" b="1" dirty="0" err="1"/>
              <a:t>per</a:t>
            </a:r>
            <a:r>
              <a:rPr lang="en-US" dirty="0" err="1"/>
              <a:t>_</a:t>
            </a:r>
            <a:r>
              <a:rPr lang="en-US" b="1" dirty="0" err="1"/>
              <a:t>price</a:t>
            </a:r>
            <a:endParaRPr 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858909-21C1-5E41-B89C-2F26C2124908}"/>
              </a:ext>
            </a:extLst>
          </p:cNvPr>
          <p:cNvSpPr/>
          <p:nvPr/>
        </p:nvSpPr>
        <p:spPr>
          <a:xfrm>
            <a:off x="10362305" y="1906791"/>
            <a:ext cx="901440" cy="54546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E135A6-8747-044F-A407-2DE3EF8983C8}"/>
              </a:ext>
            </a:extLst>
          </p:cNvPr>
          <p:cNvCxnSpPr>
            <a:cxnSpLocks/>
          </p:cNvCxnSpPr>
          <p:nvPr/>
        </p:nvCxnSpPr>
        <p:spPr>
          <a:xfrm flipV="1">
            <a:off x="10628265" y="2275609"/>
            <a:ext cx="0" cy="2760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B41553-D1FC-A549-A7C8-D104DCE496B6}"/>
              </a:ext>
            </a:extLst>
          </p:cNvPr>
          <p:cNvCxnSpPr>
            <a:cxnSpLocks/>
          </p:cNvCxnSpPr>
          <p:nvPr/>
        </p:nvCxnSpPr>
        <p:spPr>
          <a:xfrm flipV="1">
            <a:off x="11019655" y="2275609"/>
            <a:ext cx="0" cy="2760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88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8547BE-219E-1544-9B2C-80637C6B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98" y="1498060"/>
            <a:ext cx="6340202" cy="5298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C077D-609D-764A-8C73-114718AE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185"/>
          </a:xfrm>
        </p:spPr>
        <p:txBody>
          <a:bodyPr/>
          <a:lstStyle/>
          <a:p>
            <a:r>
              <a:rPr lang="en-US" dirty="0"/>
              <a:t>Ex: Breast cancer correlation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38A4B-3CFE-284F-849F-75240DB7D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310"/>
            <a:ext cx="5620966" cy="4839653"/>
          </a:xfrm>
        </p:spPr>
        <p:txBody>
          <a:bodyPr/>
          <a:lstStyle/>
          <a:p>
            <a:r>
              <a:rPr lang="en-US" dirty="0"/>
              <a:t>Features are super correlated, yielding useless feature </a:t>
            </a:r>
            <a:r>
              <a:rPr lang="en-US" dirty="0" err="1"/>
              <a:t>importances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F06D3-6965-544F-93CF-C32060BE8A13}"/>
              </a:ext>
            </a:extLst>
          </p:cNvPr>
          <p:cNvSpPr txBox="1"/>
          <p:nvPr/>
        </p:nvSpPr>
        <p:spPr>
          <a:xfrm>
            <a:off x="0" y="6488668"/>
            <a:ext cx="670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Larger correlation image </a:t>
            </a:r>
            <a:r>
              <a:rPr lang="en-US" sz="1400" dirty="0">
                <a:hlinkClick r:id="rId3"/>
              </a:rPr>
              <a:t>https://explained.ai/rf-importance/images/cancer_corr.svg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26CD2-B0D9-4848-AC0B-B39684502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64" y="2495933"/>
            <a:ext cx="4357786" cy="399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ABA023-90FC-7741-AEEF-7FC755B59C15}"/>
              </a:ext>
            </a:extLst>
          </p:cNvPr>
          <p:cNvSpPr txBox="1"/>
          <p:nvPr/>
        </p:nvSpPr>
        <p:spPr>
          <a:xfrm>
            <a:off x="7247106" y="12532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Permutation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AFF5C-A23A-8249-83E1-D41848A59D7A}"/>
              </a:ext>
            </a:extLst>
          </p:cNvPr>
          <p:cNvSpPr txBox="1"/>
          <p:nvPr/>
        </p:nvSpPr>
        <p:spPr>
          <a:xfrm>
            <a:off x="10505873" y="123380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Drop column</a:t>
            </a:r>
          </a:p>
        </p:txBody>
      </p:sp>
    </p:spTree>
    <p:extLst>
      <p:ext uri="{BB962C8B-B14F-4D97-AF65-F5344CB8AC3E}">
        <p14:creationId xmlns:p14="http://schemas.microsoft.com/office/powerpoint/2010/main" val="2912405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090C-2B3C-0B42-BE2B-99472049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083"/>
            <a:ext cx="10515600" cy="1142999"/>
          </a:xfrm>
        </p:spPr>
        <p:txBody>
          <a:bodyPr/>
          <a:lstStyle/>
          <a:p>
            <a:r>
              <a:rPr lang="en-US" dirty="0"/>
              <a:t>Feature codependence</a:t>
            </a:r>
            <a:br>
              <a:rPr lang="en-US" dirty="0"/>
            </a:br>
            <a:r>
              <a:rPr lang="en-US" sz="2800" dirty="0"/>
              <a:t>(stronger measure than spearman's)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1F251-27C8-7F46-A453-51D28393C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166"/>
                <a:ext cx="8644397" cy="507550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To identify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codependent with other features, train model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the target variable and all other features as explanatory variables (</a:t>
                </a:r>
                <a:r>
                  <a:rPr lang="en-US" dirty="0">
                    <a:hlinkClick r:id="rId2"/>
                  </a:rPr>
                  <a:t>multicollinearity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R^2 prediction error indicates how easy it is to predict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using the other features</a:t>
                </a:r>
              </a:p>
              <a:p>
                <a:r>
                  <a:rPr lang="en-US" dirty="0"/>
                  <a:t>Feature </a:t>
                </a:r>
                <a:r>
                  <a:rPr lang="en-US" dirty="0" err="1"/>
                  <a:t>importances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targeted model identify which features are strongly-codependents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higher the score, the more codependent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with other features; can drop all but one in highly-codependent feature group to simplify model</a:t>
                </a:r>
              </a:p>
              <a:p>
                <a:r>
                  <a:rPr lang="en-US" dirty="0"/>
                  <a:t>E.g., </a:t>
                </a:r>
                <a:r>
                  <a:rPr lang="en-US" b="1" dirty="0"/>
                  <a:t>mean radius </a:t>
                </a:r>
                <a:r>
                  <a:rPr lang="en-US" dirty="0"/>
                  <a:t>is important to predict </a:t>
                </a:r>
                <a:r>
                  <a:rPr lang="en-US" b="1" dirty="0"/>
                  <a:t>mean perimeter </a:t>
                </a:r>
                <a:r>
                  <a:rPr lang="en-US" dirty="0"/>
                  <a:t>and </a:t>
                </a:r>
                <a:r>
                  <a:rPr lang="en-US" b="1" dirty="0"/>
                  <a:t>mean area</a:t>
                </a:r>
                <a:r>
                  <a:rPr lang="en-US" dirty="0"/>
                  <a:t>; can probably drop those two</a:t>
                </a:r>
              </a:p>
              <a:p>
                <a:r>
                  <a:rPr lang="en-US" dirty="0"/>
                  <a:t>E.g., could tell you which virus mutations develop together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1F251-27C8-7F46-A453-51D28393C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166"/>
                <a:ext cx="8644397" cy="5075502"/>
              </a:xfrm>
              <a:blipFill>
                <a:blip r:embed="rId3"/>
                <a:stretch>
                  <a:fillRect l="-1175" t="-3250" r="-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6DCD06B-17A5-4F4F-97B6-FDB2503BD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907" y="0"/>
            <a:ext cx="23124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80C1E-40A6-2141-B136-F51B86759FE4}"/>
              </a:ext>
            </a:extLst>
          </p:cNvPr>
          <p:cNvSpPr txBox="1"/>
          <p:nvPr/>
        </p:nvSpPr>
        <p:spPr>
          <a:xfrm>
            <a:off x="0" y="6488668"/>
            <a:ext cx="582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Bigger image </a:t>
            </a:r>
            <a:r>
              <a:rPr lang="en-US" sz="1400" dirty="0">
                <a:hlinkClick r:id="rId5"/>
              </a:rPr>
              <a:t>https://explained.ai/rf-importance/images/cancer_dep.svg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A9DBB3-33E7-9340-9A41-4E2E52C72E88}"/>
              </a:ext>
            </a:extLst>
          </p:cNvPr>
          <p:cNvSpPr/>
          <p:nvPr/>
        </p:nvSpPr>
        <p:spPr>
          <a:xfrm>
            <a:off x="10746769" y="452063"/>
            <a:ext cx="534255" cy="57600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60128-B771-DC4B-B08E-81C73A54ECC3}"/>
              </a:ext>
            </a:extLst>
          </p:cNvPr>
          <p:cNvCxnSpPr>
            <a:cxnSpLocks/>
          </p:cNvCxnSpPr>
          <p:nvPr/>
        </p:nvCxnSpPr>
        <p:spPr>
          <a:xfrm flipV="1">
            <a:off x="11116638" y="1028065"/>
            <a:ext cx="0" cy="47768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83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827E-D442-084C-94C8-CB849CD0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individual record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FE444-894A-904D-BE2F-BFA01E3E4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90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6D0B-BF07-4B49-80D9-8A65DD73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Viz how a test vector reaches leaf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F2632-72FE-AE43-9640-D358D51B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445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9C420-188C-9240-A8D6-D97F23A920D8}"/>
              </a:ext>
            </a:extLst>
          </p:cNvPr>
          <p:cNvSpPr txBox="1"/>
          <p:nvPr/>
        </p:nvSpPr>
        <p:spPr>
          <a:xfrm>
            <a:off x="838200" y="1459855"/>
            <a:ext cx="4927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Sample run ”down” regression tree</a:t>
            </a:r>
          </a:p>
        </p:txBody>
      </p:sp>
    </p:spTree>
    <p:extLst>
      <p:ext uri="{BB962C8B-B14F-4D97-AF65-F5344CB8AC3E}">
        <p14:creationId xmlns:p14="http://schemas.microsoft.com/office/powerpoint/2010/main" val="1025605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8B9E-0CDD-2E4D-A2E1-A6EF3D5B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from root to leaf has useful info!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DB19-30B9-4E47-B9E4-C3D9B749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features tested?</a:t>
            </a:r>
          </a:p>
          <a:p>
            <a:r>
              <a:rPr lang="en-US" dirty="0"/>
              <a:t>Partitioning of feature space: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Explain prediction using </a:t>
            </a:r>
            <a:r>
              <a:rPr lang="en-US" dirty="0" err="1"/>
              <a:t>vars</a:t>
            </a:r>
            <a:r>
              <a:rPr lang="en-US" dirty="0"/>
              <a:t>/values: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04953-F843-8840-B04E-FBFEB2BB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34" y="2934494"/>
            <a:ext cx="87503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468FD-F90E-7149-959A-132F650A1D77}"/>
              </a:ext>
            </a:extLst>
          </p:cNvPr>
          <p:cNvSpPr txBox="1"/>
          <p:nvPr/>
        </p:nvSpPr>
        <p:spPr>
          <a:xfrm>
            <a:off x="1089497" y="5826868"/>
            <a:ext cx="70791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/>
              <a:t>Predict 162.68 because s5 &gt; -0.0038 and </a:t>
            </a:r>
            <a:r>
              <a:rPr lang="en-US" sz="2200" i="1" dirty="0" err="1"/>
              <a:t>bmi</a:t>
            </a:r>
            <a:r>
              <a:rPr lang="en-US" sz="2200" i="1" dirty="0"/>
              <a:t> &lt; 0.0148</a:t>
            </a:r>
          </a:p>
        </p:txBody>
      </p:sp>
    </p:spTree>
    <p:extLst>
      <p:ext uri="{BB962C8B-B14F-4D97-AF65-F5344CB8AC3E}">
        <p14:creationId xmlns:p14="http://schemas.microsoft.com/office/powerpoint/2010/main" val="405349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5008-62CC-F64E-8C33-2B9935BA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E0D8-DE8C-C940-8B3F-8AF826A4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9055" cy="4351338"/>
          </a:xfrm>
        </p:spPr>
        <p:txBody>
          <a:bodyPr/>
          <a:lstStyle/>
          <a:p>
            <a:r>
              <a:rPr lang="en-US" dirty="0"/>
              <a:t>Number of </a:t>
            </a:r>
            <a:r>
              <a:rPr lang="en-US" b="1" dirty="0"/>
              <a:t>bedrooms</a:t>
            </a:r>
            <a:r>
              <a:rPr lang="en-US" dirty="0"/>
              <a:t> appears to be the most important, meaning that it is the most predictive of rent price</a:t>
            </a:r>
          </a:p>
          <a:p>
            <a:r>
              <a:rPr lang="en-US" dirty="0"/>
              <a:t>That tells us something about the market for New York City rent</a:t>
            </a:r>
          </a:p>
          <a:p>
            <a:r>
              <a:rPr lang="en-US" dirty="0"/>
              <a:t>Combined, however, the location matters more by far; note: </a:t>
            </a:r>
            <a:r>
              <a:rPr lang="en-US" b="1" dirty="0"/>
              <a:t>longitude</a:t>
            </a:r>
            <a:r>
              <a:rPr lang="en-US" dirty="0"/>
              <a:t> and </a:t>
            </a:r>
            <a:r>
              <a:rPr lang="en-US" b="1" dirty="0"/>
              <a:t>latitude</a:t>
            </a:r>
            <a:r>
              <a:rPr lang="en-US" dirty="0"/>
              <a:t> are codependent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A12A3-06AA-504F-A109-FD62BC81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255" y="1690688"/>
            <a:ext cx="549910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AB07C-DB38-DD4A-9B6F-734A931F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255" y="4001294"/>
            <a:ext cx="5537200" cy="180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38A9A-6EC7-1B4E-AF95-93B6612A629C}"/>
              </a:ext>
            </a:extLst>
          </p:cNvPr>
          <p:cNvSpPr txBox="1"/>
          <p:nvPr/>
        </p:nvSpPr>
        <p:spPr>
          <a:xfrm>
            <a:off x="0" y="6488668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https://mlbook.explained.ai/first-taste.html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9BCA-8565-264A-9135-2556FB14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1208" cy="392811"/>
          </a:xfrm>
        </p:spPr>
        <p:txBody>
          <a:bodyPr>
            <a:noAutofit/>
          </a:bodyPr>
          <a:lstStyle/>
          <a:p>
            <a:r>
              <a:rPr lang="en-US" sz="3800" dirty="0"/>
              <a:t>Explain regression prediction as</a:t>
            </a:r>
            <a:br>
              <a:rPr lang="en-US" sz="3800" dirty="0"/>
            </a:br>
            <a:r>
              <a:rPr lang="en-US" sz="3800" dirty="0"/>
              <a:t>sum of contributions along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70D7-3D9D-F147-9EF0-F889AD35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647"/>
            <a:ext cx="10515600" cy="4868316"/>
          </a:xfrm>
        </p:spPr>
        <p:txBody>
          <a:bodyPr/>
          <a:lstStyle/>
          <a:p>
            <a:r>
              <a:rPr lang="en-US" dirty="0"/>
              <a:t>Using change in sample mean from each node</a:t>
            </a:r>
          </a:p>
          <a:p>
            <a:r>
              <a:rPr lang="en-US" dirty="0"/>
              <a:t>Start with mean(y), value of root node</a:t>
            </a:r>
          </a:p>
          <a:p>
            <a:r>
              <a:rPr lang="en-US" dirty="0"/>
              <a:t>Compute sample mean deltas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10687-946B-8245-AAEA-7EE6E105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1553"/>
            <a:ext cx="8407400" cy="271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D5302-AF4D-C740-86CD-D01867464F87}"/>
              </a:ext>
            </a:extLst>
          </p:cNvPr>
          <p:cNvSpPr/>
          <p:nvPr/>
        </p:nvSpPr>
        <p:spPr>
          <a:xfrm>
            <a:off x="6482829" y="4892453"/>
            <a:ext cx="5533417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Prediction: </a:t>
            </a:r>
            <a:r>
              <a:rPr lang="en-US" sz="2000" b="1" u="sng" dirty="0">
                <a:solidFill>
                  <a:srgbClr val="333333"/>
                </a:solidFill>
                <a:latin typeface="Consolas" panose="020B0609020204030204" pitchFamily="49" charset="0"/>
              </a:rPr>
              <a:t>14.40</a:t>
            </a:r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 ≈ 22.60</a:t>
            </a:r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 (trainset mean)</a:t>
            </a:r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 +          		    14.82</a:t>
            </a:r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(gain from RM)</a:t>
            </a:r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</a:p>
          <a:p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		    5.12</a:t>
            </a:r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(loss from RM)</a:t>
            </a:r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</a:p>
          <a:p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		    17.9</a:t>
            </a:r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(loss from NOX)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05E39-0293-CB43-BF5F-B274CA2934CF}"/>
              </a:ext>
            </a:extLst>
          </p:cNvPr>
          <p:cNvSpPr txBox="1"/>
          <p:nvPr/>
        </p:nvSpPr>
        <p:spPr>
          <a:xfrm>
            <a:off x="0" y="6488668"/>
            <a:ext cx="6784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Image/example from </a:t>
            </a:r>
            <a:r>
              <a:rPr lang="en-US" sz="1600" dirty="0">
                <a:hlinkClick r:id="rId3"/>
              </a:rPr>
              <a:t>http://blog.datadive.net/interpreting-random-forests/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075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D04A-A7B0-B043-A16D-85F288A8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495"/>
            <a:ext cx="10515600" cy="1459194"/>
          </a:xfrm>
        </p:spPr>
        <p:txBody>
          <a:bodyPr/>
          <a:lstStyle/>
          <a:p>
            <a:r>
              <a:rPr lang="en-US" dirty="0"/>
              <a:t>Test vector feature </a:t>
            </a:r>
            <a:r>
              <a:rPr lang="en-US" dirty="0" err="1"/>
              <a:t>importances</a:t>
            </a:r>
            <a:r>
              <a:rPr lang="en-US" dirty="0"/>
              <a:t> (regressor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8CBA5-17DD-5747-A42F-93CD7B381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Revisit earlier slide; magnitude and frequency of variable contribution acts like the importance</a:t>
            </a:r>
          </a:p>
          <a:p>
            <a:r>
              <a:rPr lang="en-US" dirty="0"/>
              <a:t>Could also use MSE drop similar to </a:t>
            </a:r>
            <a:r>
              <a:rPr lang="en-US" dirty="0" err="1"/>
              <a:t>gini</a:t>
            </a:r>
            <a:r>
              <a:rPr lang="en-US" dirty="0"/>
              <a:t> drop, but drop/gain in prediction value seems more likely to be accurate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69BC5-96E1-A846-ABF8-C4F1ACB3A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03" y="3704229"/>
            <a:ext cx="5842643" cy="18887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DDA580-061F-E847-92B3-AAAF4EEDA9FB}"/>
              </a:ext>
            </a:extLst>
          </p:cNvPr>
          <p:cNvSpPr/>
          <p:nvPr/>
        </p:nvSpPr>
        <p:spPr>
          <a:xfrm>
            <a:off x="379898" y="3854524"/>
            <a:ext cx="5533417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Prediction: </a:t>
            </a:r>
            <a:r>
              <a:rPr lang="en-US" b="1" u="sng" dirty="0">
                <a:solidFill>
                  <a:srgbClr val="333333"/>
                </a:solidFill>
                <a:latin typeface="Consolas" panose="020B0609020204030204" pitchFamily="49" charset="0"/>
              </a:rPr>
              <a:t>14.40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 ≈ 22.60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 (trainset mean)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 +          		   14.82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(gain from RM)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</a:p>
          <a:p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		   5.12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(loss from RM)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</a:p>
          <a:p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		   17.9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(loss from NOX)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1AFDC8E-C6B2-7F4E-8E54-5C3A00359253}"/>
              </a:ext>
            </a:extLst>
          </p:cNvPr>
          <p:cNvSpPr/>
          <p:nvPr/>
        </p:nvSpPr>
        <p:spPr>
          <a:xfrm flipH="1">
            <a:off x="5091760" y="4729422"/>
            <a:ext cx="544011" cy="28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C4FF8-EFDD-294F-ABB9-B133D5A7E7A0}"/>
              </a:ext>
            </a:extLst>
          </p:cNvPr>
          <p:cNvSpPr txBox="1"/>
          <p:nvPr/>
        </p:nvSpPr>
        <p:spPr>
          <a:xfrm>
            <a:off x="5635770" y="4659974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05085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DC51-47E1-5742-84F4-8C5AE664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Test vector feature </a:t>
            </a:r>
            <a:r>
              <a:rPr lang="en-US" dirty="0" err="1"/>
              <a:t>importances</a:t>
            </a:r>
            <a:br>
              <a:rPr lang="en-US" dirty="0"/>
            </a:br>
            <a:r>
              <a:rPr lang="en-US" dirty="0"/>
              <a:t>(classifier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BC17-BFF2-B34D-A2F9-452FF7AA2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38311" cy="4351338"/>
          </a:xfrm>
        </p:spPr>
        <p:txBody>
          <a:bodyPr/>
          <a:lstStyle/>
          <a:p>
            <a:r>
              <a:rPr lang="en-US" dirty="0"/>
              <a:t>First approximation: count the number of times each variable referenced along the path from root to the leaf</a:t>
            </a:r>
          </a:p>
          <a:p>
            <a:r>
              <a:rPr lang="en-US" dirty="0"/>
              <a:t>Improve by weighting vars by average drop in </a:t>
            </a:r>
            <a:r>
              <a:rPr lang="en-US" dirty="0" err="1"/>
              <a:t>gini</a:t>
            </a:r>
            <a:r>
              <a:rPr lang="en-US" dirty="0"/>
              <a:t> (mimicking </a:t>
            </a:r>
            <a:r>
              <a:rPr lang="en-US" dirty="0" err="1"/>
              <a:t>ginidrop</a:t>
            </a:r>
            <a:r>
              <a:rPr lang="en-US" dirty="0"/>
              <a:t> importance), but for a single record</a:t>
            </a:r>
          </a:p>
          <a:p>
            <a:pPr lvl="1"/>
            <a:r>
              <a:rPr lang="en-US" dirty="0"/>
              <a:t>_TOTINDA drop = .303 - .23 = 0.073</a:t>
            </a:r>
          </a:p>
          <a:p>
            <a:pPr lvl="1"/>
            <a:r>
              <a:rPr lang="en-US" dirty="0"/>
              <a:t>ARTHDIS2 drop = .23 - .191 = 0.039</a:t>
            </a:r>
          </a:p>
          <a:p>
            <a:pPr lvl="1"/>
            <a:r>
              <a:rPr lang="en-US" dirty="0"/>
              <a:t>CVDINFR4 drop = .191 - .174 = 0.017</a:t>
            </a:r>
          </a:p>
          <a:p>
            <a:pPr lvl="1"/>
            <a:r>
              <a:rPr lang="en-US" dirty="0"/>
              <a:t>DOCTDIAB gain = .174 - .375 = -.201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177AF-AD68-8A45-9496-CB0DCFB5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0" y="0"/>
            <a:ext cx="3149600" cy="6819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678F68-DE41-C344-8F23-AC38C7D2EF74}"/>
              </a:ext>
            </a:extLst>
          </p:cNvPr>
          <p:cNvSpPr/>
          <p:nvPr/>
        </p:nvSpPr>
        <p:spPr>
          <a:xfrm>
            <a:off x="9984532" y="32092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147201-FFC8-1C4E-8055-F13D4075CF67}"/>
              </a:ext>
            </a:extLst>
          </p:cNvPr>
          <p:cNvSpPr/>
          <p:nvPr/>
        </p:nvSpPr>
        <p:spPr>
          <a:xfrm>
            <a:off x="8991038" y="1191490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EA1739-9C03-F04E-A7EB-157D89C04F85}"/>
              </a:ext>
            </a:extLst>
          </p:cNvPr>
          <p:cNvSpPr/>
          <p:nvPr/>
        </p:nvSpPr>
        <p:spPr>
          <a:xfrm>
            <a:off x="9042400" y="2366582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F7025-5997-FD40-A08F-4170A8AC879E}"/>
              </a:ext>
            </a:extLst>
          </p:cNvPr>
          <p:cNvSpPr/>
          <p:nvPr/>
        </p:nvSpPr>
        <p:spPr>
          <a:xfrm>
            <a:off x="10206380" y="3552725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587CE5-FB21-9145-A85C-307EBCF1F7DD}"/>
              </a:ext>
            </a:extLst>
          </p:cNvPr>
          <p:cNvSpPr/>
          <p:nvPr/>
        </p:nvSpPr>
        <p:spPr>
          <a:xfrm>
            <a:off x="10272934" y="4744917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2D31A5-AD38-C94F-A7E0-C617EF6D554E}"/>
              </a:ext>
            </a:extLst>
          </p:cNvPr>
          <p:cNvSpPr/>
          <p:nvPr/>
        </p:nvSpPr>
        <p:spPr>
          <a:xfrm>
            <a:off x="10718156" y="5937109"/>
            <a:ext cx="1450051" cy="810228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4CE279-57BA-A04E-939D-B48A871D5992}"/>
              </a:ext>
            </a:extLst>
          </p:cNvPr>
          <p:cNvSpPr txBox="1"/>
          <p:nvPr/>
        </p:nvSpPr>
        <p:spPr>
          <a:xfrm>
            <a:off x="0" y="6528121"/>
            <a:ext cx="6432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set </a:t>
            </a:r>
            <a:r>
              <a:rPr lang="en-US" sz="1400" dirty="0">
                <a:hlinkClick r:id="rId3"/>
              </a:rPr>
              <a:t>https://www.kaggle.com/cdc/behavioral-risk-factor-surveillance-system</a:t>
            </a:r>
            <a:endParaRPr lang="en-US" sz="14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6D96A1B-A298-FA42-A097-C726D6CC5426}"/>
              </a:ext>
            </a:extLst>
          </p:cNvPr>
          <p:cNvSpPr/>
          <p:nvPr/>
        </p:nvSpPr>
        <p:spPr>
          <a:xfrm flipH="1">
            <a:off x="7002683" y="4363656"/>
            <a:ext cx="544011" cy="28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6D277-20F3-8F40-A022-0C776541D50F}"/>
              </a:ext>
            </a:extLst>
          </p:cNvPr>
          <p:cNvSpPr txBox="1"/>
          <p:nvPr/>
        </p:nvSpPr>
        <p:spPr>
          <a:xfrm>
            <a:off x="7546693" y="4294208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important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ACA51DE-D1C8-D747-B1AE-3EEEA6DB2E14}"/>
              </a:ext>
            </a:extLst>
          </p:cNvPr>
          <p:cNvSpPr/>
          <p:nvPr/>
        </p:nvSpPr>
        <p:spPr>
          <a:xfrm flipH="1">
            <a:off x="7039336" y="5546203"/>
            <a:ext cx="544011" cy="28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081A1-CBA9-8640-903E-65330DBA913A}"/>
              </a:ext>
            </a:extLst>
          </p:cNvPr>
          <p:cNvSpPr txBox="1"/>
          <p:nvPr/>
        </p:nvSpPr>
        <p:spPr>
          <a:xfrm>
            <a:off x="7583346" y="5476755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negatively</a:t>
            </a:r>
          </a:p>
          <a:p>
            <a:r>
              <a:rPr lang="en-US" sz="2000" dirty="0"/>
              <a:t>important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100BC1-E09E-754F-91CB-16E2FCC4C62B}"/>
              </a:ext>
            </a:extLst>
          </p:cNvPr>
          <p:cNvSpPr/>
          <p:nvPr/>
        </p:nvSpPr>
        <p:spPr>
          <a:xfrm>
            <a:off x="7974957" y="6184641"/>
            <a:ext cx="1067443" cy="56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1275C6E-B8A7-244C-AC97-890A9B8AE476}"/>
              </a:ext>
            </a:extLst>
          </p:cNvPr>
          <p:cNvSpPr/>
          <p:nvPr/>
        </p:nvSpPr>
        <p:spPr>
          <a:xfrm>
            <a:off x="9641711" y="289367"/>
            <a:ext cx="1678331" cy="6099858"/>
          </a:xfrm>
          <a:custGeom>
            <a:avLst/>
            <a:gdLst>
              <a:gd name="connsiteX0" fmla="*/ 1122745 w 1678331"/>
              <a:gd name="connsiteY0" fmla="*/ 0 h 6099858"/>
              <a:gd name="connsiteX1" fmla="*/ 1088021 w 1678331"/>
              <a:gd name="connsiteY1" fmla="*/ 81023 h 6099858"/>
              <a:gd name="connsiteX2" fmla="*/ 1064871 w 1678331"/>
              <a:gd name="connsiteY2" fmla="*/ 104172 h 6099858"/>
              <a:gd name="connsiteX3" fmla="*/ 1030147 w 1678331"/>
              <a:gd name="connsiteY3" fmla="*/ 162046 h 6099858"/>
              <a:gd name="connsiteX4" fmla="*/ 1018573 w 1678331"/>
              <a:gd name="connsiteY4" fmla="*/ 196770 h 6099858"/>
              <a:gd name="connsiteX5" fmla="*/ 960699 w 1678331"/>
              <a:gd name="connsiteY5" fmla="*/ 254643 h 6099858"/>
              <a:gd name="connsiteX6" fmla="*/ 925975 w 1678331"/>
              <a:gd name="connsiteY6" fmla="*/ 324091 h 6099858"/>
              <a:gd name="connsiteX7" fmla="*/ 902826 w 1678331"/>
              <a:gd name="connsiteY7" fmla="*/ 347241 h 6099858"/>
              <a:gd name="connsiteX8" fmla="*/ 844952 w 1678331"/>
              <a:gd name="connsiteY8" fmla="*/ 439838 h 6099858"/>
              <a:gd name="connsiteX9" fmla="*/ 810228 w 1678331"/>
              <a:gd name="connsiteY9" fmla="*/ 474562 h 6099858"/>
              <a:gd name="connsiteX10" fmla="*/ 787079 w 1678331"/>
              <a:gd name="connsiteY10" fmla="*/ 509286 h 6099858"/>
              <a:gd name="connsiteX11" fmla="*/ 763930 w 1678331"/>
              <a:gd name="connsiteY11" fmla="*/ 532436 h 6099858"/>
              <a:gd name="connsiteX12" fmla="*/ 706056 w 1678331"/>
              <a:gd name="connsiteY12" fmla="*/ 636608 h 6099858"/>
              <a:gd name="connsiteX13" fmla="*/ 682907 w 1678331"/>
              <a:gd name="connsiteY13" fmla="*/ 671332 h 6099858"/>
              <a:gd name="connsiteX14" fmla="*/ 648183 w 1678331"/>
              <a:gd name="connsiteY14" fmla="*/ 729205 h 6099858"/>
              <a:gd name="connsiteX15" fmla="*/ 625033 w 1678331"/>
              <a:gd name="connsiteY15" fmla="*/ 752355 h 6099858"/>
              <a:gd name="connsiteX16" fmla="*/ 555585 w 1678331"/>
              <a:gd name="connsiteY16" fmla="*/ 856527 h 6099858"/>
              <a:gd name="connsiteX17" fmla="*/ 509286 w 1678331"/>
              <a:gd name="connsiteY17" fmla="*/ 937549 h 6099858"/>
              <a:gd name="connsiteX18" fmla="*/ 393540 w 1678331"/>
              <a:gd name="connsiteY18" fmla="*/ 1145894 h 6099858"/>
              <a:gd name="connsiteX19" fmla="*/ 370390 w 1678331"/>
              <a:gd name="connsiteY19" fmla="*/ 1192192 h 6099858"/>
              <a:gd name="connsiteX20" fmla="*/ 358816 w 1678331"/>
              <a:gd name="connsiteY20" fmla="*/ 1226917 h 6099858"/>
              <a:gd name="connsiteX21" fmla="*/ 335666 w 1678331"/>
              <a:gd name="connsiteY21" fmla="*/ 1319514 h 6099858"/>
              <a:gd name="connsiteX22" fmla="*/ 289367 w 1678331"/>
              <a:gd name="connsiteY22" fmla="*/ 1412111 h 6099858"/>
              <a:gd name="connsiteX23" fmla="*/ 266218 w 1678331"/>
              <a:gd name="connsiteY23" fmla="*/ 1481560 h 6099858"/>
              <a:gd name="connsiteX24" fmla="*/ 231494 w 1678331"/>
              <a:gd name="connsiteY24" fmla="*/ 1574157 h 6099858"/>
              <a:gd name="connsiteX25" fmla="*/ 208345 w 1678331"/>
              <a:gd name="connsiteY25" fmla="*/ 1608881 h 6099858"/>
              <a:gd name="connsiteX26" fmla="*/ 162046 w 1678331"/>
              <a:gd name="connsiteY26" fmla="*/ 1713053 h 6099858"/>
              <a:gd name="connsiteX27" fmla="*/ 138897 w 1678331"/>
              <a:gd name="connsiteY27" fmla="*/ 1805651 h 6099858"/>
              <a:gd name="connsiteX28" fmla="*/ 115747 w 1678331"/>
              <a:gd name="connsiteY28" fmla="*/ 1840375 h 6099858"/>
              <a:gd name="connsiteX29" fmla="*/ 104173 w 1678331"/>
              <a:gd name="connsiteY29" fmla="*/ 1909823 h 6099858"/>
              <a:gd name="connsiteX30" fmla="*/ 81023 w 1678331"/>
              <a:gd name="connsiteY30" fmla="*/ 1990846 h 6099858"/>
              <a:gd name="connsiteX31" fmla="*/ 69448 w 1678331"/>
              <a:gd name="connsiteY31" fmla="*/ 2048719 h 6099858"/>
              <a:gd name="connsiteX32" fmla="*/ 57874 w 1678331"/>
              <a:gd name="connsiteY32" fmla="*/ 2095018 h 6099858"/>
              <a:gd name="connsiteX33" fmla="*/ 46299 w 1678331"/>
              <a:gd name="connsiteY33" fmla="*/ 2176041 h 6099858"/>
              <a:gd name="connsiteX34" fmla="*/ 11575 w 1678331"/>
              <a:gd name="connsiteY34" fmla="*/ 2314937 h 6099858"/>
              <a:gd name="connsiteX35" fmla="*/ 0 w 1678331"/>
              <a:gd name="connsiteY35" fmla="*/ 2419109 h 6099858"/>
              <a:gd name="connsiteX36" fmla="*/ 11575 w 1678331"/>
              <a:gd name="connsiteY36" fmla="*/ 2743200 h 6099858"/>
              <a:gd name="connsiteX37" fmla="*/ 104173 w 1678331"/>
              <a:gd name="connsiteY37" fmla="*/ 2882096 h 6099858"/>
              <a:gd name="connsiteX38" fmla="*/ 138897 w 1678331"/>
              <a:gd name="connsiteY38" fmla="*/ 2905246 h 6099858"/>
              <a:gd name="connsiteX39" fmla="*/ 231494 w 1678331"/>
              <a:gd name="connsiteY39" fmla="*/ 2951544 h 6099858"/>
              <a:gd name="connsiteX40" fmla="*/ 324092 w 1678331"/>
              <a:gd name="connsiteY40" fmla="*/ 2986268 h 6099858"/>
              <a:gd name="connsiteX41" fmla="*/ 370390 w 1678331"/>
              <a:gd name="connsiteY41" fmla="*/ 3009418 h 6099858"/>
              <a:gd name="connsiteX42" fmla="*/ 405114 w 1678331"/>
              <a:gd name="connsiteY42" fmla="*/ 3020992 h 6099858"/>
              <a:gd name="connsiteX43" fmla="*/ 428264 w 1678331"/>
              <a:gd name="connsiteY43" fmla="*/ 3044142 h 6099858"/>
              <a:gd name="connsiteX44" fmla="*/ 509286 w 1678331"/>
              <a:gd name="connsiteY44" fmla="*/ 3078866 h 6099858"/>
              <a:gd name="connsiteX45" fmla="*/ 625033 w 1678331"/>
              <a:gd name="connsiteY45" fmla="*/ 3148314 h 6099858"/>
              <a:gd name="connsiteX46" fmla="*/ 671332 w 1678331"/>
              <a:gd name="connsiteY46" fmla="*/ 3159889 h 6099858"/>
              <a:gd name="connsiteX47" fmla="*/ 706056 w 1678331"/>
              <a:gd name="connsiteY47" fmla="*/ 3183038 h 6099858"/>
              <a:gd name="connsiteX48" fmla="*/ 740780 w 1678331"/>
              <a:gd name="connsiteY48" fmla="*/ 3194613 h 6099858"/>
              <a:gd name="connsiteX49" fmla="*/ 763930 w 1678331"/>
              <a:gd name="connsiteY49" fmla="*/ 3217762 h 6099858"/>
              <a:gd name="connsiteX50" fmla="*/ 798654 w 1678331"/>
              <a:gd name="connsiteY50" fmla="*/ 3229337 h 6099858"/>
              <a:gd name="connsiteX51" fmla="*/ 844952 w 1678331"/>
              <a:gd name="connsiteY51" fmla="*/ 3252486 h 6099858"/>
              <a:gd name="connsiteX52" fmla="*/ 914400 w 1678331"/>
              <a:gd name="connsiteY52" fmla="*/ 3275636 h 6099858"/>
              <a:gd name="connsiteX53" fmla="*/ 949124 w 1678331"/>
              <a:gd name="connsiteY53" fmla="*/ 3287210 h 6099858"/>
              <a:gd name="connsiteX54" fmla="*/ 1018573 w 1678331"/>
              <a:gd name="connsiteY54" fmla="*/ 3321934 h 6099858"/>
              <a:gd name="connsiteX55" fmla="*/ 1076446 w 1678331"/>
              <a:gd name="connsiteY55" fmla="*/ 3356658 h 6099858"/>
              <a:gd name="connsiteX56" fmla="*/ 1157469 w 1678331"/>
              <a:gd name="connsiteY56" fmla="*/ 3449256 h 6099858"/>
              <a:gd name="connsiteX57" fmla="*/ 1192193 w 1678331"/>
              <a:gd name="connsiteY57" fmla="*/ 3483980 h 6099858"/>
              <a:gd name="connsiteX58" fmla="*/ 1238492 w 1678331"/>
              <a:gd name="connsiteY58" fmla="*/ 3541853 h 6099858"/>
              <a:gd name="connsiteX59" fmla="*/ 1261641 w 1678331"/>
              <a:gd name="connsiteY59" fmla="*/ 3588152 h 6099858"/>
              <a:gd name="connsiteX60" fmla="*/ 1284790 w 1678331"/>
              <a:gd name="connsiteY60" fmla="*/ 3646025 h 6099858"/>
              <a:gd name="connsiteX61" fmla="*/ 1307940 w 1678331"/>
              <a:gd name="connsiteY61" fmla="*/ 3669175 h 6099858"/>
              <a:gd name="connsiteX62" fmla="*/ 1342664 w 1678331"/>
              <a:gd name="connsiteY62" fmla="*/ 3750198 h 6099858"/>
              <a:gd name="connsiteX63" fmla="*/ 1365813 w 1678331"/>
              <a:gd name="connsiteY63" fmla="*/ 3784922 h 6099858"/>
              <a:gd name="connsiteX64" fmla="*/ 1400537 w 1678331"/>
              <a:gd name="connsiteY64" fmla="*/ 3865944 h 6099858"/>
              <a:gd name="connsiteX65" fmla="*/ 1423686 w 1678331"/>
              <a:gd name="connsiteY65" fmla="*/ 3912243 h 6099858"/>
              <a:gd name="connsiteX66" fmla="*/ 1435261 w 1678331"/>
              <a:gd name="connsiteY66" fmla="*/ 3958542 h 6099858"/>
              <a:gd name="connsiteX67" fmla="*/ 1458411 w 1678331"/>
              <a:gd name="connsiteY67" fmla="*/ 4016415 h 6099858"/>
              <a:gd name="connsiteX68" fmla="*/ 1469985 w 1678331"/>
              <a:gd name="connsiteY68" fmla="*/ 4051139 h 6099858"/>
              <a:gd name="connsiteX69" fmla="*/ 1493135 w 1678331"/>
              <a:gd name="connsiteY69" fmla="*/ 4085863 h 6099858"/>
              <a:gd name="connsiteX70" fmla="*/ 1504709 w 1678331"/>
              <a:gd name="connsiteY70" fmla="*/ 4132162 h 6099858"/>
              <a:gd name="connsiteX71" fmla="*/ 1516284 w 1678331"/>
              <a:gd name="connsiteY71" fmla="*/ 4190036 h 6099858"/>
              <a:gd name="connsiteX72" fmla="*/ 1527859 w 1678331"/>
              <a:gd name="connsiteY72" fmla="*/ 4224760 h 6099858"/>
              <a:gd name="connsiteX73" fmla="*/ 1551008 w 1678331"/>
              <a:gd name="connsiteY73" fmla="*/ 4340506 h 6099858"/>
              <a:gd name="connsiteX74" fmla="*/ 1562583 w 1678331"/>
              <a:gd name="connsiteY74" fmla="*/ 4398380 h 6099858"/>
              <a:gd name="connsiteX75" fmla="*/ 1574157 w 1678331"/>
              <a:gd name="connsiteY75" fmla="*/ 4433104 h 6099858"/>
              <a:gd name="connsiteX76" fmla="*/ 1597307 w 1678331"/>
              <a:gd name="connsiteY76" fmla="*/ 4537276 h 6099858"/>
              <a:gd name="connsiteX77" fmla="*/ 1620456 w 1678331"/>
              <a:gd name="connsiteY77" fmla="*/ 5011838 h 6099858"/>
              <a:gd name="connsiteX78" fmla="*/ 1632031 w 1678331"/>
              <a:gd name="connsiteY78" fmla="*/ 5266481 h 6099858"/>
              <a:gd name="connsiteX79" fmla="*/ 1643605 w 1678331"/>
              <a:gd name="connsiteY79" fmla="*/ 5474825 h 6099858"/>
              <a:gd name="connsiteX80" fmla="*/ 1655180 w 1678331"/>
              <a:gd name="connsiteY80" fmla="*/ 5764192 h 6099858"/>
              <a:gd name="connsiteX81" fmla="*/ 1666755 w 1678331"/>
              <a:gd name="connsiteY81" fmla="*/ 5960962 h 6099858"/>
              <a:gd name="connsiteX82" fmla="*/ 1678330 w 1678331"/>
              <a:gd name="connsiteY82" fmla="*/ 6099858 h 609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78331" h="6099858">
                <a:moveTo>
                  <a:pt x="1122745" y="0"/>
                </a:moveTo>
                <a:cubicBezTo>
                  <a:pt x="1111170" y="27008"/>
                  <a:pt x="1102291" y="55337"/>
                  <a:pt x="1088021" y="81023"/>
                </a:cubicBezTo>
                <a:cubicBezTo>
                  <a:pt x="1082721" y="90562"/>
                  <a:pt x="1070486" y="94814"/>
                  <a:pt x="1064871" y="104172"/>
                </a:cubicBezTo>
                <a:cubicBezTo>
                  <a:pt x="1019792" y="179303"/>
                  <a:pt x="1088806" y="103387"/>
                  <a:pt x="1030147" y="162046"/>
                </a:cubicBezTo>
                <a:cubicBezTo>
                  <a:pt x="1026289" y="173621"/>
                  <a:pt x="1025893" y="187009"/>
                  <a:pt x="1018573" y="196770"/>
                </a:cubicBezTo>
                <a:cubicBezTo>
                  <a:pt x="1002204" y="218595"/>
                  <a:pt x="960699" y="254643"/>
                  <a:pt x="960699" y="254643"/>
                </a:cubicBezTo>
                <a:cubicBezTo>
                  <a:pt x="948473" y="291319"/>
                  <a:pt x="951618" y="292037"/>
                  <a:pt x="925975" y="324091"/>
                </a:cubicBezTo>
                <a:cubicBezTo>
                  <a:pt x="919158" y="332613"/>
                  <a:pt x="909643" y="338720"/>
                  <a:pt x="902826" y="347241"/>
                </a:cubicBezTo>
                <a:cubicBezTo>
                  <a:pt x="870476" y="387679"/>
                  <a:pt x="881530" y="391067"/>
                  <a:pt x="844952" y="439838"/>
                </a:cubicBezTo>
                <a:cubicBezTo>
                  <a:pt x="835131" y="452933"/>
                  <a:pt x="820707" y="461987"/>
                  <a:pt x="810228" y="474562"/>
                </a:cubicBezTo>
                <a:cubicBezTo>
                  <a:pt x="801322" y="485249"/>
                  <a:pt x="795769" y="498423"/>
                  <a:pt x="787079" y="509286"/>
                </a:cubicBezTo>
                <a:cubicBezTo>
                  <a:pt x="780262" y="517808"/>
                  <a:pt x="770747" y="523915"/>
                  <a:pt x="763930" y="532436"/>
                </a:cubicBezTo>
                <a:cubicBezTo>
                  <a:pt x="735466" y="568016"/>
                  <a:pt x="730177" y="593190"/>
                  <a:pt x="706056" y="636608"/>
                </a:cubicBezTo>
                <a:cubicBezTo>
                  <a:pt x="699300" y="648768"/>
                  <a:pt x="690280" y="659536"/>
                  <a:pt x="682907" y="671332"/>
                </a:cubicBezTo>
                <a:cubicBezTo>
                  <a:pt x="670984" y="690409"/>
                  <a:pt x="661259" y="710898"/>
                  <a:pt x="648183" y="729205"/>
                </a:cubicBezTo>
                <a:cubicBezTo>
                  <a:pt x="641840" y="738085"/>
                  <a:pt x="631086" y="743275"/>
                  <a:pt x="625033" y="752355"/>
                </a:cubicBezTo>
                <a:cubicBezTo>
                  <a:pt x="522435" y="906251"/>
                  <a:pt x="710600" y="662758"/>
                  <a:pt x="555585" y="856527"/>
                </a:cubicBezTo>
                <a:cubicBezTo>
                  <a:pt x="533820" y="921827"/>
                  <a:pt x="557800" y="862083"/>
                  <a:pt x="509286" y="937549"/>
                </a:cubicBezTo>
                <a:cubicBezTo>
                  <a:pt x="443879" y="1039292"/>
                  <a:pt x="443243" y="1046488"/>
                  <a:pt x="393540" y="1145894"/>
                </a:cubicBezTo>
                <a:cubicBezTo>
                  <a:pt x="385824" y="1161327"/>
                  <a:pt x="375846" y="1175823"/>
                  <a:pt x="370390" y="1192192"/>
                </a:cubicBezTo>
                <a:cubicBezTo>
                  <a:pt x="366532" y="1203767"/>
                  <a:pt x="361775" y="1215080"/>
                  <a:pt x="358816" y="1226917"/>
                </a:cubicBezTo>
                <a:cubicBezTo>
                  <a:pt x="349843" y="1262811"/>
                  <a:pt x="350365" y="1287177"/>
                  <a:pt x="335666" y="1319514"/>
                </a:cubicBezTo>
                <a:cubicBezTo>
                  <a:pt x="321386" y="1350930"/>
                  <a:pt x="300279" y="1379373"/>
                  <a:pt x="289367" y="1412111"/>
                </a:cubicBezTo>
                <a:lnTo>
                  <a:pt x="266218" y="1481560"/>
                </a:lnTo>
                <a:cubicBezTo>
                  <a:pt x="256202" y="1511609"/>
                  <a:pt x="245331" y="1546483"/>
                  <a:pt x="231494" y="1574157"/>
                </a:cubicBezTo>
                <a:cubicBezTo>
                  <a:pt x="225273" y="1586599"/>
                  <a:pt x="213995" y="1596169"/>
                  <a:pt x="208345" y="1608881"/>
                </a:cubicBezTo>
                <a:cubicBezTo>
                  <a:pt x="153248" y="1732849"/>
                  <a:pt x="214435" y="1634468"/>
                  <a:pt x="162046" y="1713053"/>
                </a:cubicBezTo>
                <a:cubicBezTo>
                  <a:pt x="157645" y="1735059"/>
                  <a:pt x="150759" y="1781927"/>
                  <a:pt x="138897" y="1805651"/>
                </a:cubicBezTo>
                <a:cubicBezTo>
                  <a:pt x="132676" y="1818094"/>
                  <a:pt x="123464" y="1828800"/>
                  <a:pt x="115747" y="1840375"/>
                </a:cubicBezTo>
                <a:cubicBezTo>
                  <a:pt x="111889" y="1863524"/>
                  <a:pt x="108775" y="1886810"/>
                  <a:pt x="104173" y="1909823"/>
                </a:cubicBezTo>
                <a:cubicBezTo>
                  <a:pt x="82527" y="2018056"/>
                  <a:pt x="103083" y="1902607"/>
                  <a:pt x="81023" y="1990846"/>
                </a:cubicBezTo>
                <a:cubicBezTo>
                  <a:pt x="76251" y="2009932"/>
                  <a:pt x="73716" y="2029514"/>
                  <a:pt x="69448" y="2048719"/>
                </a:cubicBezTo>
                <a:cubicBezTo>
                  <a:pt x="65997" y="2064248"/>
                  <a:pt x="60720" y="2079367"/>
                  <a:pt x="57874" y="2095018"/>
                </a:cubicBezTo>
                <a:cubicBezTo>
                  <a:pt x="52994" y="2121860"/>
                  <a:pt x="50784" y="2149130"/>
                  <a:pt x="46299" y="2176041"/>
                </a:cubicBezTo>
                <a:cubicBezTo>
                  <a:pt x="36049" y="2237537"/>
                  <a:pt x="30371" y="2249150"/>
                  <a:pt x="11575" y="2314937"/>
                </a:cubicBezTo>
                <a:cubicBezTo>
                  <a:pt x="7717" y="2349661"/>
                  <a:pt x="0" y="2384171"/>
                  <a:pt x="0" y="2419109"/>
                </a:cubicBezTo>
                <a:cubicBezTo>
                  <a:pt x="0" y="2527208"/>
                  <a:pt x="2074" y="2635519"/>
                  <a:pt x="11575" y="2743200"/>
                </a:cubicBezTo>
                <a:cubicBezTo>
                  <a:pt x="16884" y="2803372"/>
                  <a:pt x="55294" y="2849509"/>
                  <a:pt x="104173" y="2882096"/>
                </a:cubicBezTo>
                <a:cubicBezTo>
                  <a:pt x="115748" y="2889813"/>
                  <a:pt x="126684" y="2898585"/>
                  <a:pt x="138897" y="2905246"/>
                </a:cubicBezTo>
                <a:cubicBezTo>
                  <a:pt x="169192" y="2921771"/>
                  <a:pt x="200628" y="2936111"/>
                  <a:pt x="231494" y="2951544"/>
                </a:cubicBezTo>
                <a:cubicBezTo>
                  <a:pt x="292024" y="2981809"/>
                  <a:pt x="261051" y="2970509"/>
                  <a:pt x="324092" y="2986268"/>
                </a:cubicBezTo>
                <a:cubicBezTo>
                  <a:pt x="339525" y="2993985"/>
                  <a:pt x="354531" y="3002621"/>
                  <a:pt x="370390" y="3009418"/>
                </a:cubicBezTo>
                <a:cubicBezTo>
                  <a:pt x="381604" y="3014224"/>
                  <a:pt x="394652" y="3014715"/>
                  <a:pt x="405114" y="3020992"/>
                </a:cubicBezTo>
                <a:cubicBezTo>
                  <a:pt x="414472" y="3026607"/>
                  <a:pt x="419184" y="3038089"/>
                  <a:pt x="428264" y="3044142"/>
                </a:cubicBezTo>
                <a:cubicBezTo>
                  <a:pt x="544158" y="3121405"/>
                  <a:pt x="416697" y="3027428"/>
                  <a:pt x="509286" y="3078866"/>
                </a:cubicBezTo>
                <a:cubicBezTo>
                  <a:pt x="565197" y="3109928"/>
                  <a:pt x="571149" y="3128107"/>
                  <a:pt x="625033" y="3148314"/>
                </a:cubicBezTo>
                <a:cubicBezTo>
                  <a:pt x="639928" y="3153900"/>
                  <a:pt x="655899" y="3156031"/>
                  <a:pt x="671332" y="3159889"/>
                </a:cubicBezTo>
                <a:cubicBezTo>
                  <a:pt x="682907" y="3167605"/>
                  <a:pt x="693614" y="3176817"/>
                  <a:pt x="706056" y="3183038"/>
                </a:cubicBezTo>
                <a:cubicBezTo>
                  <a:pt x="716969" y="3188494"/>
                  <a:pt x="730318" y="3188336"/>
                  <a:pt x="740780" y="3194613"/>
                </a:cubicBezTo>
                <a:cubicBezTo>
                  <a:pt x="750138" y="3200228"/>
                  <a:pt x="754572" y="3212147"/>
                  <a:pt x="763930" y="3217762"/>
                </a:cubicBezTo>
                <a:cubicBezTo>
                  <a:pt x="774392" y="3224039"/>
                  <a:pt x="787440" y="3224531"/>
                  <a:pt x="798654" y="3229337"/>
                </a:cubicBezTo>
                <a:cubicBezTo>
                  <a:pt x="814513" y="3236134"/>
                  <a:pt x="828932" y="3246078"/>
                  <a:pt x="844952" y="3252486"/>
                </a:cubicBezTo>
                <a:cubicBezTo>
                  <a:pt x="867608" y="3261549"/>
                  <a:pt x="891251" y="3267920"/>
                  <a:pt x="914400" y="3275636"/>
                </a:cubicBezTo>
                <a:cubicBezTo>
                  <a:pt x="925975" y="3279494"/>
                  <a:pt x="938211" y="3281754"/>
                  <a:pt x="949124" y="3287210"/>
                </a:cubicBezTo>
                <a:lnTo>
                  <a:pt x="1018573" y="3321934"/>
                </a:lnTo>
                <a:cubicBezTo>
                  <a:pt x="1104099" y="3407464"/>
                  <a:pt x="971275" y="3281537"/>
                  <a:pt x="1076446" y="3356658"/>
                </a:cubicBezTo>
                <a:cubicBezTo>
                  <a:pt x="1118461" y="3386669"/>
                  <a:pt x="1125493" y="3411950"/>
                  <a:pt x="1157469" y="3449256"/>
                </a:cubicBezTo>
                <a:cubicBezTo>
                  <a:pt x="1168122" y="3461684"/>
                  <a:pt x="1181714" y="3471405"/>
                  <a:pt x="1192193" y="3483980"/>
                </a:cubicBezTo>
                <a:cubicBezTo>
                  <a:pt x="1265190" y="3571577"/>
                  <a:pt x="1171150" y="3474513"/>
                  <a:pt x="1238492" y="3541853"/>
                </a:cubicBezTo>
                <a:cubicBezTo>
                  <a:pt x="1246208" y="3557286"/>
                  <a:pt x="1254633" y="3572385"/>
                  <a:pt x="1261641" y="3588152"/>
                </a:cubicBezTo>
                <a:cubicBezTo>
                  <a:pt x="1270079" y="3607138"/>
                  <a:pt x="1274482" y="3627986"/>
                  <a:pt x="1284790" y="3646025"/>
                </a:cubicBezTo>
                <a:cubicBezTo>
                  <a:pt x="1290204" y="3655500"/>
                  <a:pt x="1300223" y="3661458"/>
                  <a:pt x="1307940" y="3669175"/>
                </a:cubicBezTo>
                <a:cubicBezTo>
                  <a:pt x="1320926" y="3708135"/>
                  <a:pt x="1319777" y="3710146"/>
                  <a:pt x="1342664" y="3750198"/>
                </a:cubicBezTo>
                <a:cubicBezTo>
                  <a:pt x="1349566" y="3762276"/>
                  <a:pt x="1358911" y="3772844"/>
                  <a:pt x="1365813" y="3784922"/>
                </a:cubicBezTo>
                <a:cubicBezTo>
                  <a:pt x="1409682" y="3861693"/>
                  <a:pt x="1372712" y="3801020"/>
                  <a:pt x="1400537" y="3865944"/>
                </a:cubicBezTo>
                <a:cubicBezTo>
                  <a:pt x="1407334" y="3881803"/>
                  <a:pt x="1417628" y="3896087"/>
                  <a:pt x="1423686" y="3912243"/>
                </a:cubicBezTo>
                <a:cubicBezTo>
                  <a:pt x="1429272" y="3927138"/>
                  <a:pt x="1430230" y="3943450"/>
                  <a:pt x="1435261" y="3958542"/>
                </a:cubicBezTo>
                <a:cubicBezTo>
                  <a:pt x="1441831" y="3978253"/>
                  <a:pt x="1451116" y="3996961"/>
                  <a:pt x="1458411" y="4016415"/>
                </a:cubicBezTo>
                <a:cubicBezTo>
                  <a:pt x="1462695" y="4027839"/>
                  <a:pt x="1464529" y="4040226"/>
                  <a:pt x="1469985" y="4051139"/>
                </a:cubicBezTo>
                <a:cubicBezTo>
                  <a:pt x="1476206" y="4063582"/>
                  <a:pt x="1485418" y="4074288"/>
                  <a:pt x="1493135" y="4085863"/>
                </a:cubicBezTo>
                <a:cubicBezTo>
                  <a:pt x="1496993" y="4101296"/>
                  <a:pt x="1501258" y="4116633"/>
                  <a:pt x="1504709" y="4132162"/>
                </a:cubicBezTo>
                <a:cubicBezTo>
                  <a:pt x="1508977" y="4151367"/>
                  <a:pt x="1511512" y="4170950"/>
                  <a:pt x="1516284" y="4190036"/>
                </a:cubicBezTo>
                <a:cubicBezTo>
                  <a:pt x="1519243" y="4201873"/>
                  <a:pt x="1524001" y="4213185"/>
                  <a:pt x="1527859" y="4224760"/>
                </a:cubicBezTo>
                <a:cubicBezTo>
                  <a:pt x="1550538" y="4360839"/>
                  <a:pt x="1527986" y="4236912"/>
                  <a:pt x="1551008" y="4340506"/>
                </a:cubicBezTo>
                <a:cubicBezTo>
                  <a:pt x="1555276" y="4359711"/>
                  <a:pt x="1557812" y="4379294"/>
                  <a:pt x="1562583" y="4398380"/>
                </a:cubicBezTo>
                <a:cubicBezTo>
                  <a:pt x="1565542" y="4410216"/>
                  <a:pt x="1570805" y="4421373"/>
                  <a:pt x="1574157" y="4433104"/>
                </a:cubicBezTo>
                <a:cubicBezTo>
                  <a:pt x="1585055" y="4471249"/>
                  <a:pt x="1589350" y="4497490"/>
                  <a:pt x="1597307" y="4537276"/>
                </a:cubicBezTo>
                <a:cubicBezTo>
                  <a:pt x="1605023" y="4695463"/>
                  <a:pt x="1612923" y="4853642"/>
                  <a:pt x="1620456" y="5011838"/>
                </a:cubicBezTo>
                <a:cubicBezTo>
                  <a:pt x="1624498" y="5096710"/>
                  <a:pt x="1627318" y="5181643"/>
                  <a:pt x="1632031" y="5266481"/>
                </a:cubicBezTo>
                <a:cubicBezTo>
                  <a:pt x="1635889" y="5335929"/>
                  <a:pt x="1640373" y="5405345"/>
                  <a:pt x="1643605" y="5474825"/>
                </a:cubicBezTo>
                <a:cubicBezTo>
                  <a:pt x="1648090" y="5571254"/>
                  <a:pt x="1650588" y="5667768"/>
                  <a:pt x="1655180" y="5764192"/>
                </a:cubicBezTo>
                <a:cubicBezTo>
                  <a:pt x="1658305" y="5829821"/>
                  <a:pt x="1662074" y="5895426"/>
                  <a:pt x="1666755" y="5960962"/>
                </a:cubicBezTo>
                <a:cubicBezTo>
                  <a:pt x="1678679" y="6127898"/>
                  <a:pt x="1678330" y="6042430"/>
                  <a:pt x="1678330" y="6099858"/>
                </a:cubicBezTo>
              </a:path>
            </a:pathLst>
          </a:custGeom>
          <a:noFill/>
          <a:ln w="31750">
            <a:solidFill>
              <a:srgbClr val="E4754F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1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727B-D87B-6448-9F3E-360B626A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CED2B-FA34-904D-987E-68069EFD7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0783"/>
            <a:ext cx="10737715" cy="50920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permutation importance, but check drop-column too</a:t>
            </a:r>
          </a:p>
          <a:p>
            <a:r>
              <a:rPr lang="en-US" dirty="0"/>
              <a:t>Use only on stable, accurate model</a:t>
            </a:r>
          </a:p>
          <a:p>
            <a:r>
              <a:rPr lang="en-US" dirty="0"/>
              <a:t>We only get relative </a:t>
            </a:r>
            <a:r>
              <a:rPr lang="en-US" dirty="0" err="1"/>
              <a:t>importances</a:t>
            </a:r>
            <a:r>
              <a:rPr lang="en-US" dirty="0"/>
              <a:t>, not proportion of total variance</a:t>
            </a:r>
          </a:p>
          <a:p>
            <a:r>
              <a:rPr lang="en-US" dirty="0"/>
              <a:t>A 0 drop-column importance doesn’t mean useless; might also be a codependent feature</a:t>
            </a:r>
          </a:p>
          <a:p>
            <a:r>
              <a:rPr lang="en-US" dirty="0"/>
              <a:t>Add a noise column; can ignore any </a:t>
            </a:r>
            <a:r>
              <a:rPr lang="en-US" dirty="0" err="1"/>
              <a:t>vars</a:t>
            </a:r>
            <a:r>
              <a:rPr lang="en-US" dirty="0"/>
              <a:t> at or below</a:t>
            </a:r>
          </a:p>
          <a:p>
            <a:r>
              <a:rPr lang="en-US" dirty="0"/>
              <a:t>RF specific: can interpret single test record as drop in value or MSE/</a:t>
            </a:r>
            <a:r>
              <a:rPr lang="en-US" dirty="0" err="1"/>
              <a:t>gini</a:t>
            </a:r>
            <a:r>
              <a:rPr lang="en-US" dirty="0"/>
              <a:t> on path from root to leaf</a:t>
            </a:r>
          </a:p>
          <a:p>
            <a:r>
              <a:rPr lang="en-US"/>
              <a:t>Compute metric changes </a:t>
            </a:r>
            <a:r>
              <a:rPr lang="en-US" dirty="0"/>
              <a:t>on validation not training set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are clues not gospel</a:t>
            </a:r>
          </a:p>
          <a:p>
            <a:r>
              <a:rPr lang="en-US" dirty="0"/>
              <a:t>Useful for simplifying model</a:t>
            </a:r>
          </a:p>
          <a:p>
            <a:r>
              <a:rPr lang="en-US" dirty="0"/>
              <a:t>Can tell us something about the business application / market</a:t>
            </a:r>
          </a:p>
        </p:txBody>
      </p:sp>
    </p:spTree>
    <p:extLst>
      <p:ext uri="{BB962C8B-B14F-4D97-AF65-F5344CB8AC3E}">
        <p14:creationId xmlns:p14="http://schemas.microsoft.com/office/powerpoint/2010/main" val="391723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1B33-E9FE-B348-87D5-DDF4592F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Bulldozer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C99E8-1C79-BC4C-A68F-E4CD78BC8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1502" cy="4351338"/>
          </a:xfrm>
        </p:spPr>
        <p:txBody>
          <a:bodyPr/>
          <a:lstStyle/>
          <a:p>
            <a:r>
              <a:rPr lang="en-US" b="1" dirty="0" err="1"/>
              <a:t>YearMade</a:t>
            </a:r>
            <a:r>
              <a:rPr lang="en-US" dirty="0"/>
              <a:t>, lower</a:t>
            </a:r>
            <a:br>
              <a:rPr lang="en-US" dirty="0"/>
            </a:br>
            <a:r>
              <a:rPr lang="en-US" dirty="0"/>
              <a:t>capacity spec,</a:t>
            </a:r>
            <a:br>
              <a:rPr lang="en-US" dirty="0"/>
            </a:br>
            <a:r>
              <a:rPr lang="en-US" dirty="0"/>
              <a:t>size matter most</a:t>
            </a:r>
          </a:p>
          <a:p>
            <a:r>
              <a:rPr lang="en-US" dirty="0"/>
              <a:t>Note </a:t>
            </a:r>
            <a:r>
              <a:rPr lang="en-US" b="1" dirty="0"/>
              <a:t>age</a:t>
            </a:r>
            <a:r>
              <a:rPr lang="en-US" dirty="0"/>
              <a:t> appears unimportant but date-related features are highly correlated; other features can cover for codependent features; still looks predictive to me: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5C376-E304-7E44-B691-D8DBEF4F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702" y="131662"/>
            <a:ext cx="4885001" cy="6115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2D361-9F8C-8745-97DE-99F2BA60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02" y="1924151"/>
            <a:ext cx="3124200" cy="8509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7460DB5-86B6-8042-849F-39DC775D9AA2}"/>
              </a:ext>
            </a:extLst>
          </p:cNvPr>
          <p:cNvSpPr/>
          <p:nvPr/>
        </p:nvSpPr>
        <p:spPr>
          <a:xfrm>
            <a:off x="3995502" y="1620127"/>
            <a:ext cx="700391" cy="14105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0C58CF-7611-3E4C-B8E5-1D36ACD9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130" y="4762090"/>
            <a:ext cx="2988614" cy="2034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4D364-4AE2-7E4C-9E3E-2DE6A1850186}"/>
              </a:ext>
            </a:extLst>
          </p:cNvPr>
          <p:cNvSpPr txBox="1"/>
          <p:nvPr/>
        </p:nvSpPr>
        <p:spPr>
          <a:xfrm>
            <a:off x="0" y="6488668"/>
            <a:ext cx="4491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https://mlbook.explained.ai/bulldozer-feateng.html</a:t>
            </a:r>
            <a:endParaRPr lang="en-US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7CE873-1BEF-074D-8646-B72A833482CE}"/>
              </a:ext>
            </a:extLst>
          </p:cNvPr>
          <p:cNvSpPr/>
          <p:nvPr/>
        </p:nvSpPr>
        <p:spPr>
          <a:xfrm>
            <a:off x="7119702" y="131661"/>
            <a:ext cx="5370613" cy="94810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B74F085-7513-3C40-902E-E7087F089D39}"/>
              </a:ext>
            </a:extLst>
          </p:cNvPr>
          <p:cNvSpPr/>
          <p:nvPr/>
        </p:nvSpPr>
        <p:spPr>
          <a:xfrm>
            <a:off x="729049" y="2156791"/>
            <a:ext cx="499440" cy="1562593"/>
          </a:xfrm>
          <a:custGeom>
            <a:avLst/>
            <a:gdLst>
              <a:gd name="connsiteX0" fmla="*/ 475754 w 585085"/>
              <a:gd name="connsiteY0" fmla="*/ 1600200 h 1600200"/>
              <a:gd name="connsiteX1" fmla="*/ 18554 w 585085"/>
              <a:gd name="connsiteY1" fmla="*/ 1013792 h 1600200"/>
              <a:gd name="connsiteX2" fmla="*/ 137824 w 585085"/>
              <a:gd name="connsiteY2" fmla="*/ 268357 h 1600200"/>
              <a:gd name="connsiteX3" fmla="*/ 585085 w 585085"/>
              <a:gd name="connsiteY3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085" h="1600200">
                <a:moveTo>
                  <a:pt x="475754" y="1600200"/>
                </a:moveTo>
                <a:cubicBezTo>
                  <a:pt x="275315" y="1417983"/>
                  <a:pt x="74876" y="1235766"/>
                  <a:pt x="18554" y="1013792"/>
                </a:cubicBezTo>
                <a:cubicBezTo>
                  <a:pt x="-37768" y="791818"/>
                  <a:pt x="43402" y="437322"/>
                  <a:pt x="137824" y="268357"/>
                </a:cubicBezTo>
                <a:cubicBezTo>
                  <a:pt x="232246" y="99392"/>
                  <a:pt x="408665" y="49696"/>
                  <a:pt x="585085" y="0"/>
                </a:cubicBezTo>
              </a:path>
            </a:pathLst>
          </a:custGeom>
          <a:noFill/>
          <a:ln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6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AAE734-9060-3D4A-9A1C-A761A959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861" y="4238970"/>
            <a:ext cx="2544491" cy="2103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30982-36DB-0845-A084-8C4BDEA6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52" y="1702263"/>
            <a:ext cx="4584700" cy="177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D9BE42-37E4-A648-BF80-4976715C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Bulldozer one-hot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603D-860E-C849-8CE1-767DEB800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1008"/>
            <a:ext cx="6766367" cy="4826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One-</a:t>
            </a:r>
            <a:r>
              <a:rPr lang="en-US" dirty="0" err="1"/>
              <a:t>hot’ing</a:t>
            </a:r>
            <a:r>
              <a:rPr lang="en-US" dirty="0"/>
              <a:t> categorical features temporarily and then examining feature importance can identify which category levels are important vs just the variable</a:t>
            </a:r>
          </a:p>
          <a:p>
            <a:r>
              <a:rPr lang="en-US" dirty="0"/>
              <a:t>E.g., one-hot </a:t>
            </a:r>
            <a:r>
              <a:rPr lang="en-US" b="1" dirty="0"/>
              <a:t>Enclosure</a:t>
            </a:r>
            <a:r>
              <a:rPr lang="en-US" dirty="0"/>
              <a:t> and we see that “EROPS AC” (air conditioned cab) is most important </a:t>
            </a:r>
            <a:r>
              <a:rPr lang="en-US" b="1" dirty="0"/>
              <a:t>Enclosure</a:t>
            </a:r>
            <a:r>
              <a:rPr lang="en-US" dirty="0"/>
              <a:t>, which is valuable marketing / business info (other levels are way down in the noise)</a:t>
            </a:r>
          </a:p>
          <a:p>
            <a:r>
              <a:rPr lang="en-US" dirty="0"/>
              <a:t>Could be useful for improving model but definitely useful for business intelligence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2B43B2-A4C1-4344-A1E2-654D7B28BBD1}"/>
              </a:ext>
            </a:extLst>
          </p:cNvPr>
          <p:cNvSpPr/>
          <p:nvPr/>
        </p:nvSpPr>
        <p:spPr>
          <a:xfrm>
            <a:off x="7252906" y="2858947"/>
            <a:ext cx="2666598" cy="37039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98F50F-DA9E-C34F-B346-B11D4037F57A}"/>
              </a:ext>
            </a:extLst>
          </p:cNvPr>
          <p:cNvCxnSpPr>
            <a:cxnSpLocks/>
          </p:cNvCxnSpPr>
          <p:nvPr/>
        </p:nvCxnSpPr>
        <p:spPr>
          <a:xfrm flipH="1" flipV="1">
            <a:off x="7982466" y="3229338"/>
            <a:ext cx="2052784" cy="1651581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4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38EF-1F71-7C46-B440-13C44B47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classification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17A4-2071-EF40-AFFF-2961CB1F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36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Distinguishing between malignant versus benign masses: </a:t>
            </a:r>
            <a:r>
              <a:rPr lang="en-US" b="1" dirty="0"/>
              <a:t>radius error</a:t>
            </a:r>
            <a:r>
              <a:rPr lang="en-US" dirty="0"/>
              <a:t> is strongly predictive</a:t>
            </a:r>
          </a:p>
          <a:p>
            <a:r>
              <a:rPr lang="en-US" dirty="0"/>
              <a:t>That is “</a:t>
            </a:r>
            <a:r>
              <a:rPr lang="en-US" i="1" dirty="0"/>
              <a:t>standard error for the mean of distances from center to points on the perimeter</a:t>
            </a:r>
            <a:r>
              <a:rPr lang="en-US" dirty="0"/>
              <a:t>” which could give an indication of mass edge irregularity</a:t>
            </a:r>
          </a:p>
          <a:p>
            <a:r>
              <a:rPr lang="en-US" b="1" dirty="0"/>
              <a:t>Worst texture</a:t>
            </a:r>
            <a:r>
              <a:rPr lang="en-US" dirty="0"/>
              <a:t> is “</a:t>
            </a:r>
            <a:r>
              <a:rPr lang="en-US" i="1" dirty="0"/>
              <a:t>largest mean value for standard deviation of gray-scale values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080E-1F91-8E4F-9F33-10A57B8B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2135221"/>
            <a:ext cx="54991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7BCBF-863F-7846-93DB-6B75A03619BD}"/>
              </a:ext>
            </a:extLst>
          </p:cNvPr>
          <p:cNvSpPr txBox="1"/>
          <p:nvPr/>
        </p:nvSpPr>
        <p:spPr>
          <a:xfrm>
            <a:off x="7142043" y="486106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https://mlbook.explained.ai/first-taste.html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27ADD-FDD8-9B45-A05F-74AA99226725}"/>
              </a:ext>
            </a:extLst>
          </p:cNvPr>
          <p:cNvSpPr txBox="1"/>
          <p:nvPr/>
        </p:nvSpPr>
        <p:spPr>
          <a:xfrm>
            <a:off x="-39756" y="6584949"/>
            <a:ext cx="4092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hlinkClick r:id="rId4"/>
              </a:rPr>
              <a:t>https://pubmed.ncbi.nlm.nih.gov/27563488/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1E8EF-D5C3-6049-BA0D-6628AF212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364" y="-34925"/>
            <a:ext cx="1964635" cy="17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2F03-EFD8-2E46-B764-40EB94D1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/>
          <a:lstStyle/>
          <a:p>
            <a:r>
              <a:rPr lang="en-US" dirty="0"/>
              <a:t>Common application: Tuning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EE4A-7D7F-1348-B1E4-0079D735F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0930"/>
            <a:ext cx="10620983" cy="46960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Dropping unimportant features simplifies the model; fewer features make it easier to interpret/explain model behavior</a:t>
            </a:r>
          </a:p>
          <a:p>
            <a:r>
              <a:rPr lang="en-US" dirty="0"/>
              <a:t>Often increases accuracy and generality because the model is not taking irrelevant features into consideration (e.g., noise vars)</a:t>
            </a:r>
          </a:p>
          <a:p>
            <a:r>
              <a:rPr lang="en-US" dirty="0"/>
              <a:t>Simplifying models is a form of regularization</a:t>
            </a:r>
          </a:p>
          <a:p>
            <a:r>
              <a:rPr lang="en-US" dirty="0"/>
              <a:t>Fewer features increases training and prediction speed</a:t>
            </a:r>
          </a:p>
          <a:p>
            <a:r>
              <a:rPr lang="en-US" dirty="0"/>
              <a:t>Drop the lowest importance feature and retrain the model, redo validation metric; if validation metric worse, then we have dropped one too many features</a:t>
            </a:r>
          </a:p>
          <a:p>
            <a:r>
              <a:rPr lang="en-US" dirty="0" err="1"/>
              <a:t>Codependencies</a:t>
            </a:r>
            <a:r>
              <a:rPr lang="en-US" dirty="0"/>
              <a:t> between features is why we recompute feature </a:t>
            </a:r>
            <a:r>
              <a:rPr lang="en-US" dirty="0" err="1"/>
              <a:t>importances</a:t>
            </a:r>
            <a:r>
              <a:rPr lang="en-US" dirty="0"/>
              <a:t> after dropping each feature; at minimum, rank of features can change dramatically after dropping a feature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7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2E08-5A0D-AC4E-9A65-B51AE254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87DC1-9A8F-FB42-91C7-862E4362A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trust feature </a:t>
            </a:r>
            <a:r>
              <a:rPr lang="en-US" dirty="0" err="1"/>
              <a:t>importances</a:t>
            </a:r>
            <a:r>
              <a:rPr lang="en-US" dirty="0"/>
              <a:t> from </a:t>
            </a:r>
            <a:r>
              <a:rPr lang="en-US" i="1" dirty="0"/>
              <a:t>high bias </a:t>
            </a:r>
            <a:r>
              <a:rPr lang="en-US" dirty="0"/>
              <a:t>or</a:t>
            </a:r>
            <a:r>
              <a:rPr lang="en-US" i="1" dirty="0"/>
              <a:t> high variance</a:t>
            </a:r>
            <a:r>
              <a:rPr lang="en-US" dirty="0"/>
              <a:t> models</a:t>
            </a:r>
          </a:p>
          <a:p>
            <a:r>
              <a:rPr lang="en-US" dirty="0"/>
              <a:t>Importance says how important a feature is to a specific model</a:t>
            </a:r>
          </a:p>
          <a:p>
            <a:r>
              <a:rPr lang="en-US" dirty="0"/>
              <a:t>Sum of </a:t>
            </a:r>
            <a:r>
              <a:rPr lang="en-US" dirty="0" err="1"/>
              <a:t>importances</a:t>
            </a:r>
            <a:r>
              <a:rPr lang="en-US" dirty="0"/>
              <a:t> not usually meaningful; doesn’t tell you how much of the overall prediction your model has covered</a:t>
            </a:r>
          </a:p>
          <a:p>
            <a:r>
              <a:rPr lang="en-US" dirty="0"/>
              <a:t>When possible compute </a:t>
            </a:r>
            <a:r>
              <a:rPr lang="en-US" dirty="0" err="1"/>
              <a:t>importances</a:t>
            </a:r>
            <a:r>
              <a:rPr lang="en-US" dirty="0"/>
              <a:t> with validation not training set; we care about features predictive for generalization</a:t>
            </a:r>
          </a:p>
          <a:p>
            <a:r>
              <a:rPr lang="en-US" dirty="0"/>
              <a:t>Even with good model, </a:t>
            </a:r>
            <a:r>
              <a:rPr lang="en-US" dirty="0" err="1"/>
              <a:t>importances</a:t>
            </a:r>
            <a:r>
              <a:rPr lang="en-US" dirty="0"/>
              <a:t> are a clue not gospel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3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12525</TotalTime>
  <Words>3105</Words>
  <Application>Microsoft Macintosh PowerPoint</Application>
  <PresentationFormat>Widescreen</PresentationFormat>
  <Paragraphs>265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Georgia</vt:lpstr>
      <vt:lpstr>Monaco</vt:lpstr>
      <vt:lpstr>Office Theme</vt:lpstr>
      <vt:lpstr>Feature importance</vt:lpstr>
      <vt:lpstr>What does the model say about the data?</vt:lpstr>
      <vt:lpstr>Formal definition of feature importance?</vt:lpstr>
      <vt:lpstr>Rent example</vt:lpstr>
      <vt:lpstr>Bulldozer example</vt:lpstr>
      <vt:lpstr>Bulldozer one-hot example</vt:lpstr>
      <vt:lpstr>Breast cancer classification example</vt:lpstr>
      <vt:lpstr>Common application: Tuning the model</vt:lpstr>
      <vt:lpstr>Beware!</vt:lpstr>
      <vt:lpstr>Importance is typically model-specific!</vt:lpstr>
      <vt:lpstr>Implementation of importance</vt:lpstr>
      <vt:lpstr>Importance directly from the data: Spearman's rank correlation</vt:lpstr>
      <vt:lpstr>Importance directly from the data: PCA</vt:lpstr>
      <vt:lpstr>Importance directly from the data: mRMR</vt:lpstr>
      <vt:lpstr>Importance via linear models</vt:lpstr>
      <vt:lpstr>So how do we really get feature importance?</vt:lpstr>
      <vt:lpstr>Random Forest loss function drop</vt:lpstr>
      <vt:lpstr>Random Forest gini/MSE drop issues</vt:lpstr>
      <vt:lpstr>Trouble in paradise (regression)</vt:lpstr>
      <vt:lpstr>Trouble in paradise (classification: predicting interest in apt web page)</vt:lpstr>
      <vt:lpstr>Drop-column importance</vt:lpstr>
      <vt:lpstr>Compare drop-column to gini/MSE drop</vt:lpstr>
      <vt:lpstr>Drop-column implementation</vt:lpstr>
      <vt:lpstr>Drop-column pros/cons</vt:lpstr>
      <vt:lpstr>Permutation importance</vt:lpstr>
      <vt:lpstr>Compare permutation to gini/MSE drop</vt:lpstr>
      <vt:lpstr>Permutation implementation</vt:lpstr>
      <vt:lpstr>Permutation importance pros/cons</vt:lpstr>
      <vt:lpstr> Compare drop column to permutation</vt:lpstr>
      <vt:lpstr>Interpreting importance results</vt:lpstr>
      <vt:lpstr>Codependent features</vt:lpstr>
      <vt:lpstr>Effect of duplicated columns on drop column importance</vt:lpstr>
      <vt:lpstr>Effect of duplicated columns on permutation importance</vt:lpstr>
      <vt:lpstr>Spearman’s feature heat map</vt:lpstr>
      <vt:lpstr>Ex: Breast cancer correlation matrix</vt:lpstr>
      <vt:lpstr>Feature codependence (stronger measure than spearman's)</vt:lpstr>
      <vt:lpstr>Interpreting individual record results</vt:lpstr>
      <vt:lpstr>Viz how a test vector reaches leaf</vt:lpstr>
      <vt:lpstr>Path from root to leaf has useful info!</vt:lpstr>
      <vt:lpstr>Explain regression prediction as sum of contributions along path</vt:lpstr>
      <vt:lpstr>Test vector feature importances (regressor example)</vt:lpstr>
      <vt:lpstr>Test vector feature importances (classifier example)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importance</dc:title>
  <dc:creator>Microsoft Office User</dc:creator>
  <cp:lastModifiedBy>Terence Parr</cp:lastModifiedBy>
  <cp:revision>241</cp:revision>
  <cp:lastPrinted>2021-03-04T22:18:46Z</cp:lastPrinted>
  <dcterms:created xsi:type="dcterms:W3CDTF">2019-09-10T19:45:07Z</dcterms:created>
  <dcterms:modified xsi:type="dcterms:W3CDTF">2021-11-18T00:29:18Z</dcterms:modified>
</cp:coreProperties>
</file>